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16"/>
  </p:notesMasterIdLst>
  <p:sldIdLst>
    <p:sldId id="272" r:id="rId2"/>
    <p:sldId id="256" r:id="rId3"/>
    <p:sldId id="257" r:id="rId4"/>
    <p:sldId id="258" r:id="rId5"/>
    <p:sldId id="259" r:id="rId6"/>
    <p:sldId id="262" r:id="rId7"/>
    <p:sldId id="263" r:id="rId8"/>
    <p:sldId id="264" r:id="rId9"/>
    <p:sldId id="270" r:id="rId10"/>
    <p:sldId id="265" r:id="rId11"/>
    <p:sldId id="267" r:id="rId12"/>
    <p:sldId id="269" r:id="rId13"/>
    <p:sldId id="271" r:id="rId14"/>
    <p:sldId id="273"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32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1FFF-E468-4E84-A696-F42CF3871F65}" type="datetimeFigureOut">
              <a:rPr lang="en-US" smtClean="0"/>
              <a:t>12/16/2023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1AA41-082E-4503-9A0F-3F6AFACE0E88}" type="slidenum">
              <a:rPr lang="en-US" smtClean="0"/>
              <a:t>‹#›</a:t>
            </a:fld>
            <a:endParaRPr lang="en-US"/>
          </a:p>
        </p:txBody>
      </p:sp>
    </p:spTree>
    <p:extLst>
      <p:ext uri="{BB962C8B-B14F-4D97-AF65-F5344CB8AC3E}">
        <p14:creationId xmlns:p14="http://schemas.microsoft.com/office/powerpoint/2010/main" val="2579844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2641AA41-082E-4503-9A0F-3F6AFACE0E88}" type="slidenum">
              <a:rPr lang="en-US" smtClean="0"/>
              <a:t>14</a:t>
            </a:fld>
            <a:endParaRPr lang="en-US"/>
          </a:p>
        </p:txBody>
      </p:sp>
    </p:spTree>
    <p:extLst>
      <p:ext uri="{BB962C8B-B14F-4D97-AF65-F5344CB8AC3E}">
        <p14:creationId xmlns:p14="http://schemas.microsoft.com/office/powerpoint/2010/main" val="393143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0499A78-4A94-47C4-A9FF-36A4A8B67559}"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0499A78-4A94-47C4-A9FF-36A4A8B67559}"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0499A78-4A94-47C4-A9FF-36A4A8B67559}"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0499A78-4A94-47C4-A9FF-36A4A8B6755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42181FD-5E72-468E-9E54-BF190F242C98}" type="datetimeFigureOut">
              <a:rPr lang="ar-IQ" smtClean="0"/>
              <a:t>04/06/1445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0499A78-4A94-47C4-A9FF-36A4A8B67559}"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2181FD-5E72-468E-9E54-BF190F242C98}" type="datetimeFigureOut">
              <a:rPr lang="ar-IQ" smtClean="0"/>
              <a:t>04/06/1445</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99A78-4A94-47C4-A9FF-36A4A8B67559}"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268760"/>
            <a:ext cx="7406640" cy="1472184"/>
          </a:xfrm>
        </p:spPr>
        <p:txBody>
          <a:bodyPr anchor="t"/>
          <a:lstStyle/>
          <a:p>
            <a:pPr algn="ctr"/>
            <a:r>
              <a:rPr lang="en-US" b="1" dirty="0">
                <a:solidFill>
                  <a:srgbClr val="AA2B1E">
                    <a:lumMod val="60000"/>
                    <a:lumOff val="40000"/>
                  </a:srgbClr>
                </a:solidFill>
                <a:latin typeface="Californian FB" panose="0207040306080B030204" pitchFamily="18" charset="0"/>
                <a:ea typeface="Verdana" panose="020B0604030504040204" pitchFamily="34" charset="0"/>
              </a:rPr>
              <a:t>statistics</a:t>
            </a:r>
            <a:endParaRPr lang="ar-IQ" dirty="0"/>
          </a:p>
        </p:txBody>
      </p:sp>
      <p:sp>
        <p:nvSpPr>
          <p:cNvPr id="3" name="Subtitle 2"/>
          <p:cNvSpPr>
            <a:spLocks noGrp="1"/>
          </p:cNvSpPr>
          <p:nvPr>
            <p:ph type="subTitle" idx="1"/>
          </p:nvPr>
        </p:nvSpPr>
        <p:spPr>
          <a:xfrm>
            <a:off x="1187624" y="4221088"/>
            <a:ext cx="7406640" cy="1752600"/>
          </a:xfrm>
        </p:spPr>
        <p:txBody>
          <a:bodyPr>
            <a:normAutofit/>
          </a:bodyPr>
          <a:lstStyle/>
          <a:p>
            <a:pPr lvl="0" rtl="0">
              <a:buClr>
                <a:srgbClr val="AA2B1E"/>
              </a:buClr>
            </a:pPr>
            <a:r>
              <a:rPr lang="en-US" sz="3000" b="1" i="1" dirty="0">
                <a:solidFill>
                  <a:prstClr val="black">
                    <a:lumMod val="85000"/>
                    <a:lumOff val="15000"/>
                  </a:prstClr>
                </a:solidFill>
              </a:rPr>
              <a:t>For first stage</a:t>
            </a:r>
            <a:r>
              <a:rPr lang="en-US" altLang="en-US" sz="5600" b="1" dirty="0">
                <a:solidFill>
                  <a:prstClr val="black">
                    <a:lumMod val="85000"/>
                    <a:lumOff val="15000"/>
                  </a:prstClr>
                </a:solidFill>
                <a:cs typeface="Arial" panose="020B0604020202020204" pitchFamily="34" charset="0"/>
              </a:rPr>
              <a:t/>
            </a:r>
            <a:br>
              <a:rPr lang="en-US" altLang="en-US" sz="5600" b="1" dirty="0">
                <a:solidFill>
                  <a:prstClr val="black">
                    <a:lumMod val="85000"/>
                    <a:lumOff val="15000"/>
                  </a:prstClr>
                </a:solidFill>
                <a:cs typeface="Arial" panose="020B0604020202020204" pitchFamily="34" charset="0"/>
              </a:rPr>
            </a:br>
            <a:r>
              <a:rPr lang="en-US" sz="2600" b="1" i="1" dirty="0">
                <a:solidFill>
                  <a:prstClr val="black">
                    <a:lumMod val="85000"/>
                    <a:lumOff val="15000"/>
                  </a:prstClr>
                </a:solidFill>
              </a:rPr>
              <a:t> prepared by</a:t>
            </a:r>
            <a:br>
              <a:rPr lang="en-US" sz="2600" b="1" i="1" dirty="0">
                <a:solidFill>
                  <a:prstClr val="black">
                    <a:lumMod val="85000"/>
                    <a:lumOff val="15000"/>
                  </a:prstClr>
                </a:solidFill>
              </a:rPr>
            </a:br>
            <a:r>
              <a:rPr lang="en-US" sz="2600" b="1" dirty="0" err="1">
                <a:solidFill>
                  <a:srgbClr val="AA2B1E">
                    <a:lumMod val="60000"/>
                    <a:lumOff val="40000"/>
                  </a:srgbClr>
                </a:solidFill>
              </a:rPr>
              <a:t>Aseel</a:t>
            </a:r>
            <a:r>
              <a:rPr lang="en-US" sz="2600" b="1" dirty="0">
                <a:solidFill>
                  <a:srgbClr val="AA2B1E">
                    <a:lumMod val="60000"/>
                    <a:lumOff val="40000"/>
                  </a:srgbClr>
                </a:solidFill>
              </a:rPr>
              <a:t>  Ali</a:t>
            </a:r>
            <a:r>
              <a:rPr lang="en-US" altLang="en-US" sz="1300" dirty="0">
                <a:solidFill>
                  <a:srgbClr val="AA2B1E">
                    <a:lumMod val="60000"/>
                    <a:lumOff val="40000"/>
                  </a:srgbClr>
                </a:solidFill>
                <a:latin typeface="Arial" panose="020B0604020202020204" pitchFamily="34" charset="0"/>
                <a:cs typeface="Arial" panose="020B0604020202020204" pitchFamily="34" charset="0"/>
              </a:rPr>
              <a:t/>
            </a:r>
            <a:br>
              <a:rPr lang="en-US" altLang="en-US" sz="1300" dirty="0">
                <a:solidFill>
                  <a:srgbClr val="AA2B1E">
                    <a:lumMod val="60000"/>
                    <a:lumOff val="40000"/>
                  </a:srgbClr>
                </a:solidFill>
                <a:latin typeface="Arial" panose="020B0604020202020204" pitchFamily="34" charset="0"/>
                <a:cs typeface="Arial" panose="020B0604020202020204" pitchFamily="34" charset="0"/>
              </a:rPr>
            </a:br>
            <a:endParaRPr lang="ar-IQ" sz="2200" dirty="0">
              <a:solidFill>
                <a:srgbClr val="AA2B1E">
                  <a:lumMod val="60000"/>
                  <a:lumOff val="40000"/>
                </a:srgbClr>
              </a:solidFill>
            </a:endParaRPr>
          </a:p>
          <a:p>
            <a:endParaRPr lang="ar-IQ" dirty="0"/>
          </a:p>
        </p:txBody>
      </p:sp>
    </p:spTree>
    <p:extLst>
      <p:ext uri="{BB962C8B-B14F-4D97-AF65-F5344CB8AC3E}">
        <p14:creationId xmlns:p14="http://schemas.microsoft.com/office/powerpoint/2010/main" val="1618676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2868533389"/>
                  </p:ext>
                </p:extLst>
              </p:nvPr>
            </p:nvGraphicFramePr>
            <p:xfrm>
              <a:off x="1403649" y="836712"/>
              <a:ext cx="6984776" cy="2826131"/>
            </p:xfrm>
            <a:graphic>
              <a:graphicData uri="http://schemas.openxmlformats.org/drawingml/2006/table">
                <a:tbl>
                  <a:tblPr rtl="1" firstRow="1" bandRow="1">
                    <a:tableStyleId>{D7AC3CCA-C797-4891-BE02-D94E43425B78}</a:tableStyleId>
                  </a:tblPr>
                  <a:tblGrid>
                    <a:gridCol w="1746194"/>
                    <a:gridCol w="1746194"/>
                    <a:gridCol w="1746194"/>
                    <a:gridCol w="1746194"/>
                  </a:tblGrid>
                  <a:tr h="370840">
                    <a:tc>
                      <a:txBody>
                        <a:bodyPr/>
                        <a:lstStyle/>
                        <a:p>
                          <a:pPr algn="ctr" rtl="0"/>
                          <a14:m>
                            <m:oMathPara xmlns:m="http://schemas.openxmlformats.org/officeDocument/2006/math">
                              <m:oMathParaPr>
                                <m:jc m:val="centerGroup"/>
                              </m:oMathParaPr>
                              <m:oMath xmlns:m="http://schemas.openxmlformats.org/officeDocument/2006/math">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𝒙𝒚</m:t>
                                </m:r>
                              </m:oMath>
                            </m:oMathPara>
                          </a14:m>
                          <a:endParaRPr lang="ar-IQ" dirty="0">
                            <a:solidFill>
                              <a:schemeClr val="tx1"/>
                            </a:solidFill>
                          </a:endParaRPr>
                        </a:p>
                      </a:txBody>
                      <a:tcPr/>
                    </a:tc>
                    <a:tc>
                      <a:txBody>
                        <a:bodyPr/>
                        <a:lstStyle/>
                        <a:p>
                          <a:pPr algn="ctr" rtl="0"/>
                          <a14:m>
                            <m:oMathPara xmlns:m="http://schemas.openxmlformats.org/officeDocument/2006/math">
                              <m:oMathParaPr>
                                <m:jc m:val="centerGroup"/>
                              </m:oMathParaPr>
                              <m:oMath xmlns:m="http://schemas.openxmlformats.org/officeDocument/2006/math">
                                <m:sSup>
                                  <m:sSupPr>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sSupPr>
                                  <m:e>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𝒙</m:t>
                                    </m:r>
                                  </m:e>
                                  <m:sup>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𝟐</m:t>
                                    </m:r>
                                  </m:sup>
                                </m:sSup>
                              </m:oMath>
                            </m:oMathPara>
                          </a14:m>
                          <a:endParaRPr lang="ar-IQ" dirty="0">
                            <a:solidFill>
                              <a:schemeClr val="tx1"/>
                            </a:solidFill>
                          </a:endParaRPr>
                        </a:p>
                      </a:txBody>
                      <a:tcPr/>
                    </a:tc>
                    <a:tc>
                      <a:txBody>
                        <a:bodyPr/>
                        <a:lstStyle/>
                        <a:p>
                          <a:pPr algn="ctr" rtl="1"/>
                          <a:r>
                            <a:rPr lang="en-US" dirty="0" smtClean="0"/>
                            <a:t>y</a:t>
                          </a:r>
                          <a:endParaRPr lang="ar-IQ" dirty="0"/>
                        </a:p>
                      </a:txBody>
                      <a:tcPr/>
                    </a:tc>
                    <a:tc>
                      <a:txBody>
                        <a:bodyPr/>
                        <a:lstStyle/>
                        <a:p>
                          <a:pPr algn="ctr" rtl="1"/>
                          <a:r>
                            <a:rPr lang="en-US" dirty="0" smtClean="0"/>
                            <a:t>x</a:t>
                          </a:r>
                          <a:endParaRPr lang="ar-IQ" dirty="0"/>
                        </a:p>
                      </a:txBody>
                      <a:tcPr/>
                    </a:tc>
                  </a:tr>
                  <a:tr h="370840">
                    <a:tc>
                      <a:txBody>
                        <a:bodyPr/>
                        <a:lstStyle/>
                        <a:p>
                          <a:pPr algn="ctr" rtl="0"/>
                          <a:r>
                            <a:rPr lang="en-US" b="1" dirty="0" smtClean="0">
                              <a:solidFill>
                                <a:schemeClr val="tx1"/>
                              </a:solidFill>
                            </a:rPr>
                            <a:t>6</a:t>
                          </a:r>
                          <a:endParaRPr lang="ar-IQ" b="1" dirty="0">
                            <a:solidFill>
                              <a:schemeClr val="tx1"/>
                            </a:solidFill>
                          </a:endParaRPr>
                        </a:p>
                      </a:txBody>
                      <a:tcPr/>
                    </a:tc>
                    <a:tc>
                      <a:txBody>
                        <a:bodyPr/>
                        <a:lstStyle/>
                        <a:p>
                          <a:pPr algn="ctr" rtl="0"/>
                          <a:r>
                            <a:rPr lang="en-US" b="1" dirty="0" smtClean="0">
                              <a:solidFill>
                                <a:schemeClr val="tx1"/>
                              </a:solidFill>
                            </a:rPr>
                            <a:t>4</a:t>
                          </a:r>
                          <a:endParaRPr lang="ar-IQ" b="1" dirty="0">
                            <a:solidFill>
                              <a:schemeClr val="tx1"/>
                            </a:solidFill>
                          </a:endParaRPr>
                        </a:p>
                      </a:txBody>
                      <a:tcPr/>
                    </a:tc>
                    <a:tc>
                      <a:txBody>
                        <a:bodyPr/>
                        <a:lstStyle/>
                        <a:p>
                          <a:pPr algn="ctr" rtl="0"/>
                          <a:r>
                            <a:rPr lang="en-US" b="1" dirty="0" smtClean="0">
                              <a:solidFill>
                                <a:schemeClr val="tx1"/>
                              </a:solidFill>
                            </a:rPr>
                            <a:t>3</a:t>
                          </a:r>
                          <a:endParaRPr lang="ar-IQ" b="1" dirty="0">
                            <a:solidFill>
                              <a:schemeClr val="tx1"/>
                            </a:solidFill>
                          </a:endParaRPr>
                        </a:p>
                      </a:txBody>
                      <a:tcPr/>
                    </a:tc>
                    <a:tc>
                      <a:txBody>
                        <a:bodyPr/>
                        <a:lstStyle/>
                        <a:p>
                          <a:pPr algn="ctr" rtl="0"/>
                          <a:r>
                            <a:rPr lang="en-US" b="1" dirty="0" smtClean="0">
                              <a:solidFill>
                                <a:schemeClr val="tx1"/>
                              </a:solidFill>
                            </a:rPr>
                            <a:t>2</a:t>
                          </a:r>
                          <a:endParaRPr lang="ar-IQ" b="1" dirty="0">
                            <a:solidFill>
                              <a:schemeClr val="tx1"/>
                            </a:solidFill>
                          </a:endParaRPr>
                        </a:p>
                      </a:txBody>
                      <a:tcPr/>
                    </a:tc>
                  </a:tr>
                  <a:tr h="370840">
                    <a:tc>
                      <a:txBody>
                        <a:bodyPr/>
                        <a:lstStyle/>
                        <a:p>
                          <a:pPr algn="ctr" rtl="0"/>
                          <a:r>
                            <a:rPr lang="en-US" b="1" dirty="0" smtClean="0">
                              <a:solidFill>
                                <a:schemeClr val="tx1"/>
                              </a:solidFill>
                            </a:rPr>
                            <a:t>28</a:t>
                          </a:r>
                          <a:endParaRPr lang="ar-IQ" b="1" dirty="0">
                            <a:solidFill>
                              <a:schemeClr val="tx1"/>
                            </a:solidFill>
                          </a:endParaRPr>
                        </a:p>
                      </a:txBody>
                      <a:tcPr/>
                    </a:tc>
                    <a:tc>
                      <a:txBody>
                        <a:bodyPr/>
                        <a:lstStyle/>
                        <a:p>
                          <a:pPr algn="ctr" rtl="0"/>
                          <a:r>
                            <a:rPr lang="en-US" b="1" dirty="0" smtClean="0">
                              <a:solidFill>
                                <a:schemeClr val="tx1"/>
                              </a:solidFill>
                            </a:rPr>
                            <a:t>16</a:t>
                          </a:r>
                          <a:endParaRPr lang="ar-IQ" b="1" dirty="0">
                            <a:solidFill>
                              <a:schemeClr val="tx1"/>
                            </a:solidFill>
                          </a:endParaRPr>
                        </a:p>
                      </a:txBody>
                      <a:tcPr/>
                    </a:tc>
                    <a:tc>
                      <a:txBody>
                        <a:bodyPr/>
                        <a:lstStyle/>
                        <a:p>
                          <a:pPr algn="ctr" rtl="0"/>
                          <a:r>
                            <a:rPr lang="en-US" b="1" dirty="0" smtClean="0">
                              <a:solidFill>
                                <a:schemeClr val="tx1"/>
                              </a:solidFill>
                            </a:rPr>
                            <a:t>7</a:t>
                          </a:r>
                        </a:p>
                      </a:txBody>
                      <a:tcPr/>
                    </a:tc>
                    <a:tc>
                      <a:txBody>
                        <a:bodyPr/>
                        <a:lstStyle/>
                        <a:p>
                          <a:pPr algn="ctr" rtl="0"/>
                          <a:r>
                            <a:rPr lang="en-US" b="1" dirty="0" smtClean="0">
                              <a:solidFill>
                                <a:schemeClr val="tx1"/>
                              </a:solidFill>
                            </a:rPr>
                            <a:t>4</a:t>
                          </a:r>
                        </a:p>
                      </a:txBody>
                      <a:tcPr/>
                    </a:tc>
                  </a:tr>
                  <a:tr h="370840">
                    <a:tc>
                      <a:txBody>
                        <a:bodyPr/>
                        <a:lstStyle/>
                        <a:p>
                          <a:pPr algn="ctr" rtl="0"/>
                          <a:r>
                            <a:rPr lang="en-US" b="1" dirty="0" smtClean="0">
                              <a:solidFill>
                                <a:schemeClr val="tx1"/>
                              </a:solidFill>
                            </a:rPr>
                            <a:t>30</a:t>
                          </a:r>
                          <a:endParaRPr lang="ar-IQ" b="1" dirty="0">
                            <a:solidFill>
                              <a:schemeClr val="tx1"/>
                            </a:solidFill>
                          </a:endParaRPr>
                        </a:p>
                      </a:txBody>
                      <a:tcPr/>
                    </a:tc>
                    <a:tc>
                      <a:txBody>
                        <a:bodyPr/>
                        <a:lstStyle/>
                        <a:p>
                          <a:pPr algn="ctr" rtl="0"/>
                          <a:r>
                            <a:rPr lang="en-US" b="1" dirty="0" smtClean="0">
                              <a:solidFill>
                                <a:schemeClr val="tx1"/>
                              </a:solidFill>
                            </a:rPr>
                            <a:t>36</a:t>
                          </a:r>
                          <a:endParaRPr lang="ar-IQ" b="1" dirty="0">
                            <a:solidFill>
                              <a:schemeClr val="tx1"/>
                            </a:solidFill>
                          </a:endParaRPr>
                        </a:p>
                      </a:txBody>
                      <a:tcPr/>
                    </a:tc>
                    <a:tc>
                      <a:txBody>
                        <a:bodyPr/>
                        <a:lstStyle/>
                        <a:p>
                          <a:pPr algn="ctr" rtl="0"/>
                          <a:r>
                            <a:rPr lang="en-US" b="1" dirty="0" smtClean="0">
                              <a:solidFill>
                                <a:schemeClr val="tx1"/>
                              </a:solidFill>
                            </a:rPr>
                            <a:t>5</a:t>
                          </a:r>
                        </a:p>
                      </a:txBody>
                      <a:tcPr/>
                    </a:tc>
                    <a:tc>
                      <a:txBody>
                        <a:bodyPr/>
                        <a:lstStyle/>
                        <a:p>
                          <a:pPr algn="ctr" rtl="0"/>
                          <a:r>
                            <a:rPr lang="en-US" b="1" dirty="0" smtClean="0">
                              <a:solidFill>
                                <a:schemeClr val="tx1"/>
                              </a:solidFill>
                            </a:rPr>
                            <a:t>6</a:t>
                          </a:r>
                        </a:p>
                      </a:txBody>
                      <a:tcPr/>
                    </a:tc>
                  </a:tr>
                  <a:tr h="370840">
                    <a:tc>
                      <a:txBody>
                        <a:bodyPr/>
                        <a:lstStyle/>
                        <a:p>
                          <a:pPr algn="ctr" rtl="0"/>
                          <a:r>
                            <a:rPr lang="en-US" b="1" dirty="0" smtClean="0">
                              <a:solidFill>
                                <a:schemeClr val="tx1"/>
                              </a:solidFill>
                            </a:rPr>
                            <a:t>80</a:t>
                          </a:r>
                          <a:endParaRPr lang="ar-IQ" b="1" dirty="0">
                            <a:solidFill>
                              <a:schemeClr val="tx1"/>
                            </a:solidFill>
                          </a:endParaRPr>
                        </a:p>
                      </a:txBody>
                      <a:tcPr/>
                    </a:tc>
                    <a:tc>
                      <a:txBody>
                        <a:bodyPr/>
                        <a:lstStyle/>
                        <a:p>
                          <a:pPr algn="ctr" rtl="0"/>
                          <a:r>
                            <a:rPr lang="en-US" b="1" dirty="0" smtClean="0">
                              <a:solidFill>
                                <a:schemeClr val="tx1"/>
                              </a:solidFill>
                            </a:rPr>
                            <a:t>64</a:t>
                          </a:r>
                          <a:endParaRPr lang="ar-IQ" b="1" dirty="0">
                            <a:solidFill>
                              <a:schemeClr val="tx1"/>
                            </a:solidFill>
                          </a:endParaRPr>
                        </a:p>
                      </a:txBody>
                      <a:tcPr/>
                    </a:tc>
                    <a:tc>
                      <a:txBody>
                        <a:bodyPr/>
                        <a:lstStyle/>
                        <a:p>
                          <a:pPr algn="ctr" rtl="0"/>
                          <a:r>
                            <a:rPr lang="en-US" b="1" dirty="0" smtClean="0">
                              <a:solidFill>
                                <a:schemeClr val="tx1"/>
                              </a:solidFill>
                            </a:rPr>
                            <a:t>10</a:t>
                          </a:r>
                          <a:endParaRPr lang="ar-IQ" b="1" dirty="0">
                            <a:solidFill>
                              <a:schemeClr val="tx1"/>
                            </a:solidFill>
                          </a:endParaRPr>
                        </a:p>
                      </a:txBody>
                      <a:tcPr/>
                    </a:tc>
                    <a:tc>
                      <a:txBody>
                        <a:bodyPr/>
                        <a:lstStyle/>
                        <a:p>
                          <a:pPr algn="ctr" rtl="0"/>
                          <a:r>
                            <a:rPr lang="en-US" b="1" dirty="0" smtClean="0">
                              <a:solidFill>
                                <a:schemeClr val="tx1"/>
                              </a:solidFill>
                            </a:rPr>
                            <a:t>8</a:t>
                          </a:r>
                          <a:endParaRPr lang="ar-IQ" b="1" dirty="0">
                            <a:solidFill>
                              <a:schemeClr val="tx1"/>
                            </a:solidFill>
                          </a:endParaRPr>
                        </a:p>
                      </a:txBody>
                      <a:tcPr/>
                    </a:tc>
                  </a:tr>
                  <a:tr h="370840">
                    <a:tc>
                      <a:txBody>
                        <a:bodyPr/>
                        <a:lstStyle/>
                        <a:p>
                          <a:pPr algn="ctr" rtl="0"/>
                          <a14:m>
                            <m:oMathPara xmlns:m="http://schemas.openxmlformats.org/officeDocument/2006/math">
                              <m:oMathParaPr>
                                <m:jc m:val="centerGroup"/>
                              </m:oMathParaPr>
                              <m:oMath xmlns:m="http://schemas.openxmlformats.org/officeDocument/2006/math">
                                <m:nary>
                                  <m:naryPr>
                                    <m:chr m:val="∑"/>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naryPr>
                                  <m:sub>
                                    <m:r>
                                      <m:rPr>
                                        <m:brk m:alnAt="23"/>
                                      </m:rPr>
                                      <a:rPr kumimoji="0" lang="en-US" sz="1900" b="1" i="1" u="none" strike="noStrike" kern="1200" cap="none" spc="0" normalizeH="0" baseline="0" noProof="0" smtClean="0">
                                        <a:ln>
                                          <a:noFill/>
                                        </a:ln>
                                        <a:solidFill>
                                          <a:prstClr val="black"/>
                                        </a:solidFill>
                                        <a:effectLst/>
                                        <a:uLnTx/>
                                        <a:uFillTx/>
                                        <a:latin typeface="Cambria Math"/>
                                        <a:ea typeface="+mn-ea"/>
                                        <a:cs typeface="+mn-cs"/>
                                      </a:rPr>
                                      <m:t>𝒊</m:t>
                                    </m:r>
                                    <m:r>
                                      <m:rPr>
                                        <m:brk m:alnAt="23"/>
                                      </m:rPr>
                                      <a:rPr kumimoji="0" lang="en-US" sz="1900" b="1" i="1" u="none" strike="noStrike" kern="1200" cap="none" spc="0" normalizeH="0" baseline="0" noProof="0" smtClean="0">
                                        <a:ln>
                                          <a:noFill/>
                                        </a:ln>
                                        <a:solidFill>
                                          <a:prstClr val="black"/>
                                        </a:solidFill>
                                        <a:effectLst/>
                                        <a:uLnTx/>
                                        <a:uFillTx/>
                                        <a:latin typeface="Cambria Math"/>
                                        <a:ea typeface="+mn-ea"/>
                                        <a:cs typeface="+mn-cs"/>
                                      </a:rPr>
                                      <m:t>=</m:t>
                                    </m:r>
                                    <m:r>
                                      <m:rPr>
                                        <m:brk m:alnAt="23"/>
                                      </m:rPr>
                                      <a:rPr kumimoji="0" lang="en-US" sz="1900" b="1" i="1" u="none" strike="noStrike" kern="1200" cap="none" spc="0" normalizeH="0" baseline="0" noProof="0" smtClean="0">
                                        <a:ln>
                                          <a:noFill/>
                                        </a:ln>
                                        <a:solidFill>
                                          <a:prstClr val="black"/>
                                        </a:solidFill>
                                        <a:effectLst/>
                                        <a:uLnTx/>
                                        <a:uFillTx/>
                                        <a:latin typeface="Cambria Math"/>
                                        <a:ea typeface="+mn-ea"/>
                                        <a:cs typeface="+mn-cs"/>
                                      </a:rPr>
                                      <m:t>𝟏</m:t>
                                    </m:r>
                                  </m:sub>
                                  <m:sup>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𝟒</m:t>
                                    </m:r>
                                  </m:sup>
                                  <m:e>
                                    <m:sSub>
                                      <m:sSubPr>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sSubPr>
                                      <m:e>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𝒙</m:t>
                                        </m:r>
                                      </m:e>
                                      <m:sub>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𝒊</m:t>
                                        </m:r>
                                      </m:sub>
                                    </m:sSub>
                                    <m:sSub>
                                      <m:sSubPr>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sSubPr>
                                      <m:e>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𝒚</m:t>
                                        </m:r>
                                      </m:e>
                                      <m:sub>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𝒊</m:t>
                                        </m:r>
                                      </m:sub>
                                    </m:sSub>
                                  </m:e>
                                </m:nary>
                                <m:r>
                                  <a:rPr kumimoji="0" lang="en-US" sz="1900" b="1" i="1" u="none" strike="noStrike" kern="1200" cap="none" spc="0" normalizeH="0" baseline="0" noProof="0" smtClean="0">
                                    <a:ln>
                                      <a:noFill/>
                                    </a:ln>
                                    <a:solidFill>
                                      <a:prstClr val="black"/>
                                    </a:solidFill>
                                    <a:effectLst/>
                                    <a:uLnTx/>
                                    <a:uFillTx/>
                                    <a:latin typeface="Cambria Math"/>
                                    <a:ea typeface="+mn-ea"/>
                                    <a:cs typeface="+mn-cs"/>
                                  </a:rPr>
                                  <m:t>=</m:t>
                                </m:r>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𝟏𝟒𝟒</m:t>
                                </m:r>
                              </m:oMath>
                            </m:oMathPara>
                          </a14:m>
                          <a:endParaRPr lang="ar-IQ" b="1" dirty="0">
                            <a:solidFill>
                              <a:schemeClr val="tx1"/>
                            </a:solidFill>
                          </a:endParaRPr>
                        </a:p>
                      </a:txBody>
                      <a:tcPr/>
                    </a:tc>
                    <a:tc>
                      <a:txBody>
                        <a:bodyPr/>
                        <a:lstStyle/>
                        <a:p>
                          <a:pPr algn="ctr" rtl="0"/>
                          <a14:m>
                            <m:oMathPara xmlns:m="http://schemas.openxmlformats.org/officeDocument/2006/math">
                              <m:oMathParaPr>
                                <m:jc m:val="centerGroup"/>
                              </m:oMathParaPr>
                              <m:oMath xmlns:m="http://schemas.openxmlformats.org/officeDocument/2006/math">
                                <m:nary>
                                  <m:naryPr>
                                    <m:chr m:val="∑"/>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naryPr>
                                  <m:sub>
                                    <m:r>
                                      <m:rPr>
                                        <m:brk m:alnAt="23"/>
                                      </m:rPr>
                                      <a:rPr kumimoji="0" lang="en-US" sz="1900" b="1" i="1" u="none" strike="noStrike" kern="1200" cap="none" spc="0" normalizeH="0" baseline="0" noProof="0" smtClean="0">
                                        <a:ln>
                                          <a:noFill/>
                                        </a:ln>
                                        <a:solidFill>
                                          <a:prstClr val="black"/>
                                        </a:solidFill>
                                        <a:effectLst/>
                                        <a:uLnTx/>
                                        <a:uFillTx/>
                                        <a:latin typeface="Cambria Math"/>
                                        <a:ea typeface="+mn-ea"/>
                                        <a:cs typeface="+mn-cs"/>
                                      </a:rPr>
                                      <m:t>𝒊</m:t>
                                    </m:r>
                                    <m:r>
                                      <a:rPr kumimoji="0" lang="en-US" sz="1900" b="1" i="1" u="none" strike="noStrike" kern="1200" cap="none" spc="0" normalizeH="0" baseline="0" noProof="0" smtClean="0">
                                        <a:ln>
                                          <a:noFill/>
                                        </a:ln>
                                        <a:solidFill>
                                          <a:prstClr val="black"/>
                                        </a:solidFill>
                                        <a:effectLst/>
                                        <a:uLnTx/>
                                        <a:uFillTx/>
                                        <a:latin typeface="Cambria Math"/>
                                        <a:ea typeface="+mn-ea"/>
                                        <a:cs typeface="+mn-cs"/>
                                      </a:rPr>
                                      <m:t>=</m:t>
                                    </m:r>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𝟏</m:t>
                                    </m:r>
                                  </m:sub>
                                  <m:sup>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𝟒</m:t>
                                    </m:r>
                                  </m:sup>
                                  <m:e>
                                    <m:sSup>
                                      <m:sSupPr>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sSupPr>
                                      <m:e>
                                        <m:sSub>
                                          <m:sSubPr>
                                            <m:ctrlPr>
                                              <a:rPr kumimoji="0" lang="en-US" sz="1900" b="1" i="1" u="none" strike="noStrike" kern="1200" cap="none" spc="0" normalizeH="0" baseline="0" noProof="0" smtClean="0">
                                                <a:ln>
                                                  <a:noFill/>
                                                </a:ln>
                                                <a:solidFill>
                                                  <a:prstClr val="black"/>
                                                </a:solidFill>
                                                <a:effectLst/>
                                                <a:uLnTx/>
                                                <a:uFillTx/>
                                                <a:latin typeface="Cambria Math"/>
                                                <a:ea typeface="+mn-ea"/>
                                                <a:cs typeface="+mn-cs"/>
                                              </a:rPr>
                                            </m:ctrlPr>
                                          </m:sSubPr>
                                          <m:e>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𝒙</m:t>
                                            </m:r>
                                          </m:e>
                                          <m:sub>
                                            <m:r>
                                              <a:rPr kumimoji="0" lang="en-US" sz="1900" b="1" i="1" u="none" strike="noStrike" kern="1200" cap="none" spc="0" normalizeH="0" baseline="0" noProof="0" smtClean="0">
                                                <a:ln>
                                                  <a:noFill/>
                                                </a:ln>
                                                <a:solidFill>
                                                  <a:prstClr val="black"/>
                                                </a:solidFill>
                                                <a:effectLst/>
                                                <a:uLnTx/>
                                                <a:uFillTx/>
                                                <a:latin typeface="Cambria Math"/>
                                                <a:ea typeface="+mn-ea"/>
                                                <a:cs typeface="+mn-cs"/>
                                              </a:rPr>
                                              <m:t>𝒊</m:t>
                                            </m:r>
                                          </m:sub>
                                        </m:sSub>
                                      </m:e>
                                      <m:sup>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𝟐</m:t>
                                        </m:r>
                                      </m:sup>
                                    </m:sSup>
                                  </m:e>
                                </m:nary>
                                <m:r>
                                  <a:rPr kumimoji="0" lang="en-US" sz="1900" b="1" i="1" u="none" strike="noStrike" kern="1200" cap="none" spc="0" normalizeH="0" baseline="0" noProof="0" smtClean="0">
                                    <a:ln>
                                      <a:noFill/>
                                    </a:ln>
                                    <a:solidFill>
                                      <a:prstClr val="black"/>
                                    </a:solidFill>
                                    <a:effectLst/>
                                    <a:uLnTx/>
                                    <a:uFillTx/>
                                    <a:latin typeface="Cambria Math"/>
                                    <a:ea typeface="+mn-ea"/>
                                    <a:cs typeface="+mn-cs"/>
                                  </a:rPr>
                                  <m:t>=</m:t>
                                </m:r>
                                <m:r>
                                  <a:rPr kumimoji="0" lang="en-US" sz="1900" b="1" i="1" u="none" strike="noStrike" kern="1200" cap="none" spc="0" normalizeH="0" baseline="0" noProof="0" smtClean="0">
                                    <a:ln>
                                      <a:noFill/>
                                    </a:ln>
                                    <a:solidFill>
                                      <a:prstClr val="black"/>
                                    </a:solidFill>
                                    <a:effectLst/>
                                    <a:uLnTx/>
                                    <a:uFillTx/>
                                    <a:latin typeface="Cambria Math"/>
                                    <a:ea typeface="+mn-ea"/>
                                    <a:cs typeface="+mn-cs"/>
                                  </a:rPr>
                                  <m:t>𝟏𝟐𝟎</m:t>
                                </m:r>
                                <m:r>
                                  <a:rPr kumimoji="0" lang="en-US" sz="1900" b="1" i="1" u="none" strike="noStrike" kern="1200" cap="none" spc="0" normalizeH="0" baseline="0" noProof="0" smtClean="0">
                                    <a:ln>
                                      <a:noFill/>
                                    </a:ln>
                                    <a:solidFill>
                                      <a:prstClr val="black"/>
                                    </a:solidFill>
                                    <a:effectLst/>
                                    <a:uLnTx/>
                                    <a:uFillTx/>
                                    <a:latin typeface="Cambria Math"/>
                                    <a:ea typeface="+mn-ea"/>
                                    <a:cs typeface="+mn-cs"/>
                                  </a:rPr>
                                  <m:t> </m:t>
                                </m:r>
                              </m:oMath>
                            </m:oMathPara>
                          </a14:m>
                          <a:endParaRPr lang="ar-IQ"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nary>
                                  <m:naryPr>
                                    <m:chr m:val="∑"/>
                                    <m:ctrlPr>
                                      <a:rPr kumimoji="0" lang="en-US" sz="2000" b="1" i="1" u="none" strike="noStrike" kern="1200" cap="none" spc="0" normalizeH="0" baseline="0" noProof="0" smtClean="0">
                                        <a:ln>
                                          <a:noFill/>
                                        </a:ln>
                                        <a:solidFill>
                                          <a:prstClr val="black"/>
                                        </a:solidFill>
                                        <a:effectLst/>
                                        <a:uLnTx/>
                                        <a:uFillTx/>
                                        <a:latin typeface="Cambria Math"/>
                                        <a:ea typeface="+mn-ea"/>
                                        <a:cs typeface="+mn-cs"/>
                                      </a:rPr>
                                    </m:ctrlPr>
                                  </m:naryPr>
                                  <m:sub>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𝒊</m:t>
                                    </m:r>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m:t>
                                    </m:r>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𝟏</m:t>
                                    </m:r>
                                  </m:sub>
                                  <m:sup>
                                    <m:r>
                                      <a:rPr kumimoji="0" lang="en-US" sz="2000" b="1" i="1" u="none" strike="noStrike" kern="1200" cap="none" spc="0" normalizeH="0" baseline="0" noProof="0" smtClean="0">
                                        <a:ln>
                                          <a:noFill/>
                                        </a:ln>
                                        <a:solidFill>
                                          <a:prstClr val="black"/>
                                        </a:solidFill>
                                        <a:effectLst/>
                                        <a:uLnTx/>
                                        <a:uFillTx/>
                                        <a:latin typeface="Cambria Math"/>
                                        <a:ea typeface="+mn-ea"/>
                                        <a:cs typeface="+mn-cs"/>
                                      </a:rPr>
                                      <m:t>𝟒</m:t>
                                    </m:r>
                                  </m:sup>
                                  <m:e>
                                    <m:sSub>
                                      <m:sSubPr>
                                        <m:ctrlPr>
                                          <a:rPr kumimoji="0" lang="en-US" sz="2000" b="1" i="1" u="none" strike="noStrike" kern="1200" cap="none" spc="0" normalizeH="0" baseline="0" noProof="0" smtClean="0">
                                            <a:ln>
                                              <a:noFill/>
                                            </a:ln>
                                            <a:solidFill>
                                              <a:prstClr val="black"/>
                                            </a:solidFill>
                                            <a:effectLst/>
                                            <a:uLnTx/>
                                            <a:uFillTx/>
                                            <a:latin typeface="Cambria Math"/>
                                            <a:ea typeface="+mn-ea"/>
                                            <a:cs typeface="+mn-cs"/>
                                          </a:rPr>
                                        </m:ctrlPr>
                                      </m:sSubPr>
                                      <m:e>
                                        <m:r>
                                          <a:rPr kumimoji="0" lang="en-US" sz="2000" b="1" i="1" u="none" strike="noStrike" kern="1200" cap="none" spc="0" normalizeH="0" baseline="0" noProof="0" smtClean="0">
                                            <a:ln>
                                              <a:noFill/>
                                            </a:ln>
                                            <a:solidFill>
                                              <a:prstClr val="black"/>
                                            </a:solidFill>
                                            <a:effectLst/>
                                            <a:uLnTx/>
                                            <a:uFillTx/>
                                            <a:latin typeface="Cambria Math"/>
                                            <a:ea typeface="+mn-ea"/>
                                            <a:cs typeface="+mn-cs"/>
                                          </a:rPr>
                                          <m:t>𝒚</m:t>
                                        </m:r>
                                      </m:e>
                                      <m:sub>
                                        <m:r>
                                          <a:rPr kumimoji="0" lang="en-US" sz="2000" b="1" i="1" u="none" strike="noStrike" kern="1200" cap="none" spc="0" normalizeH="0" baseline="0" noProof="0" smtClean="0">
                                            <a:ln>
                                              <a:noFill/>
                                            </a:ln>
                                            <a:solidFill>
                                              <a:prstClr val="black"/>
                                            </a:solidFill>
                                            <a:effectLst/>
                                            <a:uLnTx/>
                                            <a:uFillTx/>
                                            <a:latin typeface="Cambria Math"/>
                                            <a:ea typeface="+mn-ea"/>
                                            <a:cs typeface="+mn-cs"/>
                                          </a:rPr>
                                          <m:t>𝒊</m:t>
                                        </m:r>
                                      </m:sub>
                                    </m:sSub>
                                  </m:e>
                                </m:nary>
                                <m:r>
                                  <a:rPr kumimoji="0" lang="en-US" sz="2000" b="1" i="1" u="none" strike="noStrike" kern="1200" cap="none" spc="0" normalizeH="0" baseline="0" noProof="0" smtClean="0">
                                    <a:ln>
                                      <a:noFill/>
                                    </a:ln>
                                    <a:solidFill>
                                      <a:prstClr val="black"/>
                                    </a:solidFill>
                                    <a:effectLst/>
                                    <a:uLnTx/>
                                    <a:uFillTx/>
                                    <a:latin typeface="Cambria Math"/>
                                    <a:ea typeface="+mn-ea"/>
                                    <a:cs typeface="+mn-cs"/>
                                  </a:rPr>
                                  <m:t>=</m:t>
                                </m:r>
                                <m:r>
                                  <a:rPr kumimoji="0" lang="en-US" sz="2000" b="1" i="1" u="none" strike="noStrike" kern="1200" cap="none" spc="0" normalizeH="0" baseline="0" noProof="0" smtClean="0">
                                    <a:ln>
                                      <a:noFill/>
                                    </a:ln>
                                    <a:solidFill>
                                      <a:prstClr val="black"/>
                                    </a:solidFill>
                                    <a:effectLst/>
                                    <a:uLnTx/>
                                    <a:uFillTx/>
                                    <a:latin typeface="Cambria Math"/>
                                    <a:ea typeface="+mn-ea"/>
                                    <a:cs typeface="+mn-cs"/>
                                  </a:rPr>
                                  <m:t>𝟐𝟓</m:t>
                                </m:r>
                              </m:oMath>
                            </m:oMathPara>
                          </a14:m>
                          <a:endParaRPr lang="ar-IQ" b="1" dirty="0">
                            <a:solidFill>
                              <a:schemeClr val="tx1"/>
                            </a:solidFill>
                          </a:endParaRPr>
                        </a:p>
                      </a:txBody>
                      <a:tcPr/>
                    </a:tc>
                    <a:tc>
                      <a:txBody>
                        <a:bodyPr/>
                        <a:lstStyle/>
                        <a:p>
                          <a:pPr algn="ctr" rtl="0"/>
                          <a14:m>
                            <m:oMathPara xmlns:m="http://schemas.openxmlformats.org/officeDocument/2006/math">
                              <m:oMathParaPr>
                                <m:jc m:val="centerGroup"/>
                              </m:oMathParaPr>
                              <m:oMath xmlns:m="http://schemas.openxmlformats.org/officeDocument/2006/math">
                                <m:nary>
                                  <m:naryPr>
                                    <m:chr m:val="∑"/>
                                    <m:ctrlPr>
                                      <a:rPr kumimoji="0" lang="en-US" sz="2000" b="1" i="1" u="none" strike="noStrike" kern="1200" cap="none" spc="0" normalizeH="0" baseline="0" noProof="0" smtClean="0">
                                        <a:ln>
                                          <a:noFill/>
                                        </a:ln>
                                        <a:solidFill>
                                          <a:prstClr val="black"/>
                                        </a:solidFill>
                                        <a:effectLst/>
                                        <a:uLnTx/>
                                        <a:uFillTx/>
                                        <a:latin typeface="Cambria Math"/>
                                        <a:ea typeface="+mn-ea"/>
                                        <a:cs typeface="+mn-cs"/>
                                      </a:rPr>
                                    </m:ctrlPr>
                                  </m:naryPr>
                                  <m:sub>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𝒊</m:t>
                                    </m:r>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m:t>
                                    </m:r>
                                    <m:r>
                                      <m:rPr>
                                        <m:brk m:alnAt="23"/>
                                      </m:rPr>
                                      <a:rPr kumimoji="0" lang="en-US" sz="2000" b="1" i="1" u="none" strike="noStrike" kern="1200" cap="none" spc="0" normalizeH="0" baseline="0" noProof="0" smtClean="0">
                                        <a:ln>
                                          <a:noFill/>
                                        </a:ln>
                                        <a:solidFill>
                                          <a:prstClr val="black"/>
                                        </a:solidFill>
                                        <a:effectLst/>
                                        <a:uLnTx/>
                                        <a:uFillTx/>
                                        <a:latin typeface="Cambria Math"/>
                                        <a:ea typeface="+mn-ea"/>
                                        <a:cs typeface="+mn-cs"/>
                                      </a:rPr>
                                      <m:t>𝟏</m:t>
                                    </m:r>
                                  </m:sub>
                                  <m:sup>
                                    <m:r>
                                      <a:rPr kumimoji="0" lang="en-US" sz="2000" b="1" i="1" u="none" strike="noStrike" kern="1200" cap="none" spc="0" normalizeH="0" baseline="0" noProof="0" smtClean="0">
                                        <a:ln>
                                          <a:noFill/>
                                        </a:ln>
                                        <a:solidFill>
                                          <a:prstClr val="black"/>
                                        </a:solidFill>
                                        <a:effectLst/>
                                        <a:uLnTx/>
                                        <a:uFillTx/>
                                        <a:latin typeface="Cambria Math"/>
                                        <a:ea typeface="+mn-ea"/>
                                        <a:cs typeface="+mn-cs"/>
                                      </a:rPr>
                                      <m:t>𝟒</m:t>
                                    </m:r>
                                  </m:sup>
                                  <m:e>
                                    <m:sSub>
                                      <m:sSubPr>
                                        <m:ctrlPr>
                                          <a:rPr kumimoji="0" lang="en-US" sz="2000" b="1" i="1" u="none" strike="noStrike" kern="1200" cap="none" spc="0" normalizeH="0" baseline="0" noProof="0" smtClean="0">
                                            <a:ln>
                                              <a:noFill/>
                                            </a:ln>
                                            <a:solidFill>
                                              <a:prstClr val="black"/>
                                            </a:solidFill>
                                            <a:effectLst/>
                                            <a:uLnTx/>
                                            <a:uFillTx/>
                                            <a:latin typeface="Cambria Math"/>
                                            <a:ea typeface="+mn-ea"/>
                                            <a:cs typeface="+mn-cs"/>
                                          </a:rPr>
                                        </m:ctrlPr>
                                      </m:sSubPr>
                                      <m:e>
                                        <m:r>
                                          <a:rPr kumimoji="0" lang="en-US" sz="2000" b="1" i="1" u="none" strike="noStrike" kern="1200" cap="none" spc="0" normalizeH="0" baseline="0" noProof="0" smtClean="0">
                                            <a:ln>
                                              <a:noFill/>
                                            </a:ln>
                                            <a:solidFill>
                                              <a:prstClr val="black"/>
                                            </a:solidFill>
                                            <a:effectLst/>
                                            <a:uLnTx/>
                                            <a:uFillTx/>
                                            <a:latin typeface="Cambria Math"/>
                                            <a:ea typeface="+mn-ea"/>
                                            <a:cs typeface="+mn-cs"/>
                                          </a:rPr>
                                          <m:t>𝒙</m:t>
                                        </m:r>
                                      </m:e>
                                      <m:sub>
                                        <m:r>
                                          <a:rPr kumimoji="0" lang="en-US" sz="2000" b="1" i="1" u="none" strike="noStrike" kern="1200" cap="none" spc="0" normalizeH="0" baseline="0" noProof="0" smtClean="0">
                                            <a:ln>
                                              <a:noFill/>
                                            </a:ln>
                                            <a:solidFill>
                                              <a:prstClr val="black"/>
                                            </a:solidFill>
                                            <a:effectLst/>
                                            <a:uLnTx/>
                                            <a:uFillTx/>
                                            <a:latin typeface="Cambria Math"/>
                                            <a:ea typeface="+mn-ea"/>
                                            <a:cs typeface="+mn-cs"/>
                                          </a:rPr>
                                          <m:t>𝒊</m:t>
                                        </m:r>
                                      </m:sub>
                                    </m:sSub>
                                  </m:e>
                                </m:nary>
                                <m:r>
                                  <a:rPr kumimoji="0" lang="en-US" sz="2000" b="1" i="1" u="none" strike="noStrike" kern="1200" cap="none" spc="0" normalizeH="0" baseline="0" noProof="0" smtClean="0">
                                    <a:ln>
                                      <a:noFill/>
                                    </a:ln>
                                    <a:solidFill>
                                      <a:prstClr val="black"/>
                                    </a:solidFill>
                                    <a:effectLst/>
                                    <a:uLnTx/>
                                    <a:uFillTx/>
                                    <a:latin typeface="Cambria Math"/>
                                    <a:ea typeface="+mn-ea"/>
                                    <a:cs typeface="+mn-cs"/>
                                  </a:rPr>
                                  <m:t>=</m:t>
                                </m:r>
                                <m:r>
                                  <a:rPr kumimoji="0" lang="en-US" sz="2000" b="1" i="1" u="none" strike="noStrike" kern="1200" cap="none" spc="0" normalizeH="0" baseline="0" noProof="0" smtClean="0">
                                    <a:ln>
                                      <a:noFill/>
                                    </a:ln>
                                    <a:solidFill>
                                      <a:prstClr val="black"/>
                                    </a:solidFill>
                                    <a:effectLst/>
                                    <a:uLnTx/>
                                    <a:uFillTx/>
                                    <a:latin typeface="Cambria Math"/>
                                    <a:ea typeface="+mn-ea"/>
                                    <a:cs typeface="+mn-cs"/>
                                  </a:rPr>
                                  <m:t>𝟐𝟎</m:t>
                                </m:r>
                              </m:oMath>
                            </m:oMathPara>
                          </a14:m>
                          <a:endParaRPr lang="ar-IQ" b="1" dirty="0">
                            <a:solidFill>
                              <a:schemeClr val="tx1"/>
                            </a:solidFill>
                          </a:endParaRPr>
                        </a:p>
                      </a:txBody>
                      <a:tcPr/>
                    </a:tc>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p14="http://schemas.microsoft.com/office/powerpoint/2010/main" val="2868533389"/>
                  </p:ext>
                </p:extLst>
              </p:nvPr>
            </p:nvGraphicFramePr>
            <p:xfrm>
              <a:off x="1403649" y="836712"/>
              <a:ext cx="6984776" cy="2826131"/>
            </p:xfrm>
            <a:graphic>
              <a:graphicData uri="http://schemas.openxmlformats.org/drawingml/2006/table">
                <a:tbl>
                  <a:tblPr rtl="1" firstRow="1" bandRow="1">
                    <a:tableStyleId>{D7AC3CCA-C797-4891-BE02-D94E43425B78}</a:tableStyleId>
                  </a:tblPr>
                  <a:tblGrid>
                    <a:gridCol w="1746194"/>
                    <a:gridCol w="1746194"/>
                    <a:gridCol w="1746194"/>
                    <a:gridCol w="1746194"/>
                  </a:tblGrid>
                  <a:tr h="387604">
                    <a:tc>
                      <a:txBody>
                        <a:bodyPr/>
                        <a:lstStyle/>
                        <a:p>
                          <a:endParaRPr lang="en-US"/>
                        </a:p>
                      </a:txBody>
                      <a:tcPr>
                        <a:blipFill rotWithShape="1">
                          <a:blip r:embed="rId2"/>
                          <a:stretch>
                            <a:fillRect t="-7813" r="-299652" b="-625000"/>
                          </a:stretch>
                        </a:blipFill>
                      </a:tcPr>
                    </a:tc>
                    <a:tc>
                      <a:txBody>
                        <a:bodyPr/>
                        <a:lstStyle/>
                        <a:p>
                          <a:endParaRPr lang="en-US"/>
                        </a:p>
                      </a:txBody>
                      <a:tcPr>
                        <a:blipFill rotWithShape="1">
                          <a:blip r:embed="rId2"/>
                          <a:stretch>
                            <a:fillRect l="-100350" t="-7813" r="-200699" b="-625000"/>
                          </a:stretch>
                        </a:blipFill>
                      </a:tcPr>
                    </a:tc>
                    <a:tc>
                      <a:txBody>
                        <a:bodyPr/>
                        <a:lstStyle/>
                        <a:p>
                          <a:pPr algn="ctr" rtl="1"/>
                          <a:r>
                            <a:rPr lang="en-US" dirty="0" smtClean="0"/>
                            <a:t>y</a:t>
                          </a:r>
                          <a:endParaRPr lang="ar-IQ" dirty="0"/>
                        </a:p>
                      </a:txBody>
                      <a:tcPr/>
                    </a:tc>
                    <a:tc>
                      <a:txBody>
                        <a:bodyPr/>
                        <a:lstStyle/>
                        <a:p>
                          <a:pPr algn="ctr" rtl="1"/>
                          <a:r>
                            <a:rPr lang="en-US" dirty="0" smtClean="0"/>
                            <a:t>x</a:t>
                          </a:r>
                          <a:endParaRPr lang="ar-IQ" dirty="0"/>
                        </a:p>
                      </a:txBody>
                      <a:tcPr/>
                    </a:tc>
                  </a:tr>
                  <a:tr h="370840">
                    <a:tc>
                      <a:txBody>
                        <a:bodyPr/>
                        <a:lstStyle/>
                        <a:p>
                          <a:pPr algn="ctr" rtl="0"/>
                          <a:r>
                            <a:rPr lang="en-US" b="1" dirty="0" smtClean="0">
                              <a:solidFill>
                                <a:schemeClr val="tx1"/>
                              </a:solidFill>
                            </a:rPr>
                            <a:t>6</a:t>
                          </a:r>
                          <a:endParaRPr lang="ar-IQ" b="1" dirty="0">
                            <a:solidFill>
                              <a:schemeClr val="tx1"/>
                            </a:solidFill>
                          </a:endParaRPr>
                        </a:p>
                      </a:txBody>
                      <a:tcPr/>
                    </a:tc>
                    <a:tc>
                      <a:txBody>
                        <a:bodyPr/>
                        <a:lstStyle/>
                        <a:p>
                          <a:pPr algn="ctr" rtl="0"/>
                          <a:r>
                            <a:rPr lang="en-US" b="1" dirty="0" smtClean="0">
                              <a:solidFill>
                                <a:schemeClr val="tx1"/>
                              </a:solidFill>
                            </a:rPr>
                            <a:t>4</a:t>
                          </a:r>
                          <a:endParaRPr lang="ar-IQ" b="1" dirty="0">
                            <a:solidFill>
                              <a:schemeClr val="tx1"/>
                            </a:solidFill>
                          </a:endParaRPr>
                        </a:p>
                      </a:txBody>
                      <a:tcPr/>
                    </a:tc>
                    <a:tc>
                      <a:txBody>
                        <a:bodyPr/>
                        <a:lstStyle/>
                        <a:p>
                          <a:pPr algn="ctr" rtl="0"/>
                          <a:r>
                            <a:rPr lang="en-US" b="1" dirty="0" smtClean="0">
                              <a:solidFill>
                                <a:schemeClr val="tx1"/>
                              </a:solidFill>
                            </a:rPr>
                            <a:t>3</a:t>
                          </a:r>
                          <a:endParaRPr lang="ar-IQ" b="1" dirty="0">
                            <a:solidFill>
                              <a:schemeClr val="tx1"/>
                            </a:solidFill>
                          </a:endParaRPr>
                        </a:p>
                      </a:txBody>
                      <a:tcPr/>
                    </a:tc>
                    <a:tc>
                      <a:txBody>
                        <a:bodyPr/>
                        <a:lstStyle/>
                        <a:p>
                          <a:pPr algn="ctr" rtl="0"/>
                          <a:r>
                            <a:rPr lang="en-US" b="1" dirty="0" smtClean="0">
                              <a:solidFill>
                                <a:schemeClr val="tx1"/>
                              </a:solidFill>
                            </a:rPr>
                            <a:t>2</a:t>
                          </a:r>
                          <a:endParaRPr lang="ar-IQ" b="1" dirty="0">
                            <a:solidFill>
                              <a:schemeClr val="tx1"/>
                            </a:solidFill>
                          </a:endParaRPr>
                        </a:p>
                      </a:txBody>
                      <a:tcPr/>
                    </a:tc>
                  </a:tr>
                  <a:tr h="370840">
                    <a:tc>
                      <a:txBody>
                        <a:bodyPr/>
                        <a:lstStyle/>
                        <a:p>
                          <a:pPr algn="ctr" rtl="0"/>
                          <a:r>
                            <a:rPr lang="en-US" b="1" dirty="0" smtClean="0">
                              <a:solidFill>
                                <a:schemeClr val="tx1"/>
                              </a:solidFill>
                            </a:rPr>
                            <a:t>28</a:t>
                          </a:r>
                          <a:endParaRPr lang="ar-IQ" b="1" dirty="0">
                            <a:solidFill>
                              <a:schemeClr val="tx1"/>
                            </a:solidFill>
                          </a:endParaRPr>
                        </a:p>
                      </a:txBody>
                      <a:tcPr/>
                    </a:tc>
                    <a:tc>
                      <a:txBody>
                        <a:bodyPr/>
                        <a:lstStyle/>
                        <a:p>
                          <a:pPr algn="ctr" rtl="0"/>
                          <a:r>
                            <a:rPr lang="en-US" b="1" dirty="0" smtClean="0">
                              <a:solidFill>
                                <a:schemeClr val="tx1"/>
                              </a:solidFill>
                            </a:rPr>
                            <a:t>16</a:t>
                          </a:r>
                          <a:endParaRPr lang="ar-IQ" b="1" dirty="0">
                            <a:solidFill>
                              <a:schemeClr val="tx1"/>
                            </a:solidFill>
                          </a:endParaRPr>
                        </a:p>
                      </a:txBody>
                      <a:tcPr/>
                    </a:tc>
                    <a:tc>
                      <a:txBody>
                        <a:bodyPr/>
                        <a:lstStyle/>
                        <a:p>
                          <a:pPr algn="ctr" rtl="0"/>
                          <a:r>
                            <a:rPr lang="en-US" b="1" dirty="0" smtClean="0">
                              <a:solidFill>
                                <a:schemeClr val="tx1"/>
                              </a:solidFill>
                            </a:rPr>
                            <a:t>7</a:t>
                          </a:r>
                          <a:endParaRPr lang="en-US" b="1" dirty="0" smtClean="0">
                            <a:solidFill>
                              <a:schemeClr val="tx1"/>
                            </a:solidFill>
                          </a:endParaRPr>
                        </a:p>
                      </a:txBody>
                      <a:tcPr/>
                    </a:tc>
                    <a:tc>
                      <a:txBody>
                        <a:bodyPr/>
                        <a:lstStyle/>
                        <a:p>
                          <a:pPr algn="ctr" rtl="0"/>
                          <a:r>
                            <a:rPr lang="en-US" b="1" dirty="0" smtClean="0">
                              <a:solidFill>
                                <a:schemeClr val="tx1"/>
                              </a:solidFill>
                            </a:rPr>
                            <a:t>4</a:t>
                          </a:r>
                          <a:endParaRPr lang="en-US" b="1" dirty="0" smtClean="0">
                            <a:solidFill>
                              <a:schemeClr val="tx1"/>
                            </a:solidFill>
                          </a:endParaRPr>
                        </a:p>
                      </a:txBody>
                      <a:tcPr/>
                    </a:tc>
                  </a:tr>
                  <a:tr h="370840">
                    <a:tc>
                      <a:txBody>
                        <a:bodyPr/>
                        <a:lstStyle/>
                        <a:p>
                          <a:pPr algn="ctr" rtl="0"/>
                          <a:r>
                            <a:rPr lang="en-US" b="1" dirty="0" smtClean="0">
                              <a:solidFill>
                                <a:schemeClr val="tx1"/>
                              </a:solidFill>
                            </a:rPr>
                            <a:t>30</a:t>
                          </a:r>
                          <a:endParaRPr lang="ar-IQ" b="1" dirty="0">
                            <a:solidFill>
                              <a:schemeClr val="tx1"/>
                            </a:solidFill>
                          </a:endParaRPr>
                        </a:p>
                      </a:txBody>
                      <a:tcPr/>
                    </a:tc>
                    <a:tc>
                      <a:txBody>
                        <a:bodyPr/>
                        <a:lstStyle/>
                        <a:p>
                          <a:pPr algn="ctr" rtl="0"/>
                          <a:r>
                            <a:rPr lang="en-US" b="1" dirty="0" smtClean="0">
                              <a:solidFill>
                                <a:schemeClr val="tx1"/>
                              </a:solidFill>
                            </a:rPr>
                            <a:t>36</a:t>
                          </a:r>
                          <a:endParaRPr lang="ar-IQ" b="1" dirty="0">
                            <a:solidFill>
                              <a:schemeClr val="tx1"/>
                            </a:solidFill>
                          </a:endParaRPr>
                        </a:p>
                      </a:txBody>
                      <a:tcPr/>
                    </a:tc>
                    <a:tc>
                      <a:txBody>
                        <a:bodyPr/>
                        <a:lstStyle/>
                        <a:p>
                          <a:pPr algn="ctr" rtl="0"/>
                          <a:r>
                            <a:rPr lang="en-US" b="1" dirty="0" smtClean="0">
                              <a:solidFill>
                                <a:schemeClr val="tx1"/>
                              </a:solidFill>
                            </a:rPr>
                            <a:t>5</a:t>
                          </a:r>
                          <a:endParaRPr lang="en-US" b="1" dirty="0" smtClean="0">
                            <a:solidFill>
                              <a:schemeClr val="tx1"/>
                            </a:solidFill>
                          </a:endParaRPr>
                        </a:p>
                      </a:txBody>
                      <a:tcPr/>
                    </a:tc>
                    <a:tc>
                      <a:txBody>
                        <a:bodyPr/>
                        <a:lstStyle/>
                        <a:p>
                          <a:pPr algn="ctr" rtl="0"/>
                          <a:r>
                            <a:rPr lang="en-US" b="1" dirty="0" smtClean="0">
                              <a:solidFill>
                                <a:schemeClr val="tx1"/>
                              </a:solidFill>
                            </a:rPr>
                            <a:t>6</a:t>
                          </a:r>
                          <a:endParaRPr lang="en-US" b="1" dirty="0" smtClean="0">
                            <a:solidFill>
                              <a:schemeClr val="tx1"/>
                            </a:solidFill>
                          </a:endParaRPr>
                        </a:p>
                      </a:txBody>
                      <a:tcPr/>
                    </a:tc>
                  </a:tr>
                  <a:tr h="370840">
                    <a:tc>
                      <a:txBody>
                        <a:bodyPr/>
                        <a:lstStyle/>
                        <a:p>
                          <a:pPr algn="ctr" rtl="0"/>
                          <a:r>
                            <a:rPr lang="en-US" b="1" dirty="0" smtClean="0">
                              <a:solidFill>
                                <a:schemeClr val="tx1"/>
                              </a:solidFill>
                            </a:rPr>
                            <a:t>80</a:t>
                          </a:r>
                          <a:endParaRPr lang="ar-IQ" b="1" dirty="0">
                            <a:solidFill>
                              <a:schemeClr val="tx1"/>
                            </a:solidFill>
                          </a:endParaRPr>
                        </a:p>
                      </a:txBody>
                      <a:tcPr/>
                    </a:tc>
                    <a:tc>
                      <a:txBody>
                        <a:bodyPr/>
                        <a:lstStyle/>
                        <a:p>
                          <a:pPr algn="ctr" rtl="0"/>
                          <a:r>
                            <a:rPr lang="en-US" b="1" dirty="0" smtClean="0">
                              <a:solidFill>
                                <a:schemeClr val="tx1"/>
                              </a:solidFill>
                            </a:rPr>
                            <a:t>64</a:t>
                          </a:r>
                          <a:endParaRPr lang="ar-IQ" b="1" dirty="0">
                            <a:solidFill>
                              <a:schemeClr val="tx1"/>
                            </a:solidFill>
                          </a:endParaRPr>
                        </a:p>
                      </a:txBody>
                      <a:tcPr/>
                    </a:tc>
                    <a:tc>
                      <a:txBody>
                        <a:bodyPr/>
                        <a:lstStyle/>
                        <a:p>
                          <a:pPr algn="ctr" rtl="0"/>
                          <a:r>
                            <a:rPr lang="en-US" b="1" dirty="0" smtClean="0">
                              <a:solidFill>
                                <a:schemeClr val="tx1"/>
                              </a:solidFill>
                            </a:rPr>
                            <a:t>10</a:t>
                          </a:r>
                          <a:endParaRPr lang="ar-IQ" b="1" dirty="0">
                            <a:solidFill>
                              <a:schemeClr val="tx1"/>
                            </a:solidFill>
                          </a:endParaRPr>
                        </a:p>
                      </a:txBody>
                      <a:tcPr/>
                    </a:tc>
                    <a:tc>
                      <a:txBody>
                        <a:bodyPr/>
                        <a:lstStyle/>
                        <a:p>
                          <a:pPr algn="ctr" rtl="0"/>
                          <a:r>
                            <a:rPr lang="en-US" b="1" dirty="0" smtClean="0">
                              <a:solidFill>
                                <a:schemeClr val="tx1"/>
                              </a:solidFill>
                            </a:rPr>
                            <a:t>8</a:t>
                          </a:r>
                          <a:endParaRPr lang="ar-IQ" b="1" dirty="0">
                            <a:solidFill>
                              <a:schemeClr val="tx1"/>
                            </a:solidFill>
                          </a:endParaRPr>
                        </a:p>
                      </a:txBody>
                      <a:tcPr/>
                    </a:tc>
                  </a:tr>
                  <a:tr h="955167">
                    <a:tc>
                      <a:txBody>
                        <a:bodyPr/>
                        <a:lstStyle/>
                        <a:p>
                          <a:endParaRPr lang="en-US"/>
                        </a:p>
                      </a:txBody>
                      <a:tcPr>
                        <a:blipFill rotWithShape="1">
                          <a:blip r:embed="rId2"/>
                          <a:stretch>
                            <a:fillRect t="-198726" r="-299652"/>
                          </a:stretch>
                        </a:blipFill>
                      </a:tcPr>
                    </a:tc>
                    <a:tc>
                      <a:txBody>
                        <a:bodyPr/>
                        <a:lstStyle/>
                        <a:p>
                          <a:endParaRPr lang="en-US"/>
                        </a:p>
                      </a:txBody>
                      <a:tcPr>
                        <a:blipFill rotWithShape="1">
                          <a:blip r:embed="rId2"/>
                          <a:stretch>
                            <a:fillRect l="-100350" t="-198726" r="-200699"/>
                          </a:stretch>
                        </a:blipFill>
                      </a:tcPr>
                    </a:tc>
                    <a:tc>
                      <a:txBody>
                        <a:bodyPr/>
                        <a:lstStyle/>
                        <a:p>
                          <a:endParaRPr lang="en-US"/>
                        </a:p>
                      </a:txBody>
                      <a:tcPr>
                        <a:blipFill rotWithShape="1">
                          <a:blip r:embed="rId2"/>
                          <a:stretch>
                            <a:fillRect l="-199652" t="-198726" r="-100000"/>
                          </a:stretch>
                        </a:blipFill>
                      </a:tcPr>
                    </a:tc>
                    <a:tc>
                      <a:txBody>
                        <a:bodyPr/>
                        <a:lstStyle/>
                        <a:p>
                          <a:endParaRPr lang="en-US"/>
                        </a:p>
                      </a:txBody>
                      <a:tcPr>
                        <a:blipFill rotWithShape="1">
                          <a:blip r:embed="rId2"/>
                          <a:stretch>
                            <a:fillRect l="-300699" t="-198726" r="-350"/>
                          </a:stretch>
                        </a:blipFill>
                      </a:tcPr>
                    </a:tc>
                  </a:tr>
                </a:tbl>
              </a:graphicData>
            </a:graphic>
          </p:graphicFrame>
        </mc:Fallback>
      </mc:AlternateContent>
    </p:spTree>
    <p:extLst>
      <p:ext uri="{BB962C8B-B14F-4D97-AF65-F5344CB8AC3E}">
        <p14:creationId xmlns:p14="http://schemas.microsoft.com/office/powerpoint/2010/main" val="1311307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87624" y="908721"/>
                <a:ext cx="6696744" cy="5184576"/>
              </a:xfrm>
            </p:spPr>
            <p:txBody>
              <a:bodyPr>
                <a:normAutofit/>
              </a:bodyPr>
              <a:lstStyle/>
              <a:p>
                <a:pPr marL="0" indent="0" algn="l" rtl="0">
                  <a:buNone/>
                </a:pPr>
                <a:r>
                  <a:rPr lang="en-US" dirty="0" smtClean="0"/>
                  <a:t>For this example </a:t>
                </a:r>
                <a:endParaRPr lang="en-US" sz="2200" i="1" dirty="0" smtClean="0">
                  <a:solidFill>
                    <a:schemeClr val="tx1"/>
                  </a:solidFill>
                  <a:latin typeface="Cambria Math"/>
                </a:endParaRPr>
              </a:p>
              <a:p>
                <a:pPr marL="0" indent="0" algn="l" rtl="0">
                  <a:buNone/>
                </a:pPr>
                <a:r>
                  <a:rPr lang="en-US" sz="2200" dirty="0" smtClean="0">
                    <a:solidFill>
                      <a:schemeClr val="tx1"/>
                    </a:solidFill>
                  </a:rPr>
                  <a:t> </a:t>
                </a:r>
                <a14:m>
                  <m:oMath xmlns:m="http://schemas.openxmlformats.org/officeDocument/2006/math">
                    <m:nary>
                      <m:naryPr>
                        <m:chr m:val="∑"/>
                        <m:ctrlPr>
                          <a:rPr lang="en-US" sz="2200" b="1" i="1" smtClean="0">
                            <a:solidFill>
                              <a:schemeClr val="tx1"/>
                            </a:solidFill>
                            <a:latin typeface="Cambria Math"/>
                          </a:rPr>
                        </m:ctrlPr>
                      </m:naryPr>
                      <m:sub>
                        <m:r>
                          <m:rPr>
                            <m:brk m:alnAt="23"/>
                          </m:rPr>
                          <a:rPr lang="en-US" sz="2200" b="1" i="1" smtClean="0">
                            <a:solidFill>
                              <a:schemeClr val="tx1"/>
                            </a:solidFill>
                            <a:latin typeface="Cambria Math"/>
                          </a:rPr>
                          <m:t>𝒊</m:t>
                        </m:r>
                        <m:r>
                          <m:rPr>
                            <m:brk m:alnAt="23"/>
                          </m:rPr>
                          <a:rPr lang="en-US" sz="2200" b="1" i="1" smtClean="0">
                            <a:solidFill>
                              <a:schemeClr val="tx1"/>
                            </a:solidFill>
                            <a:latin typeface="Cambria Math"/>
                          </a:rPr>
                          <m:t>=</m:t>
                        </m:r>
                        <m:r>
                          <m:rPr>
                            <m:brk m:alnAt="23"/>
                          </m:rPr>
                          <a:rPr lang="en-US" sz="2200" b="1" i="1" smtClean="0">
                            <a:solidFill>
                              <a:schemeClr val="tx1"/>
                            </a:solidFill>
                            <a:latin typeface="Cambria Math"/>
                          </a:rPr>
                          <m:t>𝟏</m:t>
                        </m:r>
                      </m:sub>
                      <m:sup>
                        <m:r>
                          <a:rPr lang="en-US" sz="2200" b="1" i="1" smtClean="0">
                            <a:solidFill>
                              <a:schemeClr val="tx1"/>
                            </a:solidFill>
                            <a:latin typeface="Cambria Math"/>
                          </a:rPr>
                          <m:t>𝟒</m:t>
                        </m:r>
                      </m:sup>
                      <m:e>
                        <m:sSub>
                          <m:sSubPr>
                            <m:ctrlPr>
                              <a:rPr lang="en-US" sz="2200" b="1" i="1" smtClean="0">
                                <a:solidFill>
                                  <a:schemeClr val="tx1"/>
                                </a:solidFill>
                                <a:latin typeface="Cambria Math"/>
                              </a:rPr>
                            </m:ctrlPr>
                          </m:sSubPr>
                          <m:e>
                            <m:r>
                              <a:rPr lang="en-US" sz="2200" b="1" i="1" smtClean="0">
                                <a:solidFill>
                                  <a:schemeClr val="tx1"/>
                                </a:solidFill>
                                <a:latin typeface="Cambria Math"/>
                              </a:rPr>
                              <m:t>𝒙</m:t>
                            </m:r>
                          </m:e>
                          <m:sub>
                            <m:r>
                              <a:rPr lang="en-US" sz="2200" b="1" i="1" smtClean="0">
                                <a:solidFill>
                                  <a:schemeClr val="tx1"/>
                                </a:solidFill>
                                <a:latin typeface="Cambria Math"/>
                              </a:rPr>
                              <m:t>𝒊</m:t>
                            </m:r>
                          </m:sub>
                        </m:sSub>
                        <m:r>
                          <a:rPr lang="en-US" sz="2200" b="1" i="1" smtClean="0">
                            <a:solidFill>
                              <a:schemeClr val="tx1"/>
                            </a:solidFill>
                            <a:latin typeface="Cambria Math"/>
                          </a:rPr>
                          <m:t>=</m:t>
                        </m:r>
                        <m:r>
                          <a:rPr lang="en-US" sz="2200" b="1" i="1" smtClean="0">
                            <a:solidFill>
                              <a:schemeClr val="tx1"/>
                            </a:solidFill>
                            <a:latin typeface="Cambria Math"/>
                          </a:rPr>
                          <m:t>𝟐</m:t>
                        </m:r>
                        <m:r>
                          <a:rPr lang="en-US" sz="2200" b="1" i="1" smtClean="0">
                            <a:solidFill>
                              <a:schemeClr val="tx1"/>
                            </a:solidFill>
                            <a:latin typeface="Cambria Math"/>
                          </a:rPr>
                          <m:t>+</m:t>
                        </m:r>
                        <m:r>
                          <a:rPr lang="en-US" sz="2200" b="1" i="1" smtClean="0">
                            <a:solidFill>
                              <a:schemeClr val="tx1"/>
                            </a:solidFill>
                            <a:latin typeface="Cambria Math"/>
                          </a:rPr>
                          <m:t>𝟒</m:t>
                        </m:r>
                        <m:r>
                          <a:rPr lang="en-US" sz="2200" b="1" i="1" smtClean="0">
                            <a:solidFill>
                              <a:schemeClr val="tx1"/>
                            </a:solidFill>
                            <a:latin typeface="Cambria Math"/>
                          </a:rPr>
                          <m:t>+</m:t>
                        </m:r>
                        <m:r>
                          <a:rPr lang="en-US" sz="2200" b="1" i="1" smtClean="0">
                            <a:solidFill>
                              <a:schemeClr val="tx1"/>
                            </a:solidFill>
                            <a:latin typeface="Cambria Math"/>
                          </a:rPr>
                          <m:t>𝟔</m:t>
                        </m:r>
                        <m:r>
                          <a:rPr lang="en-US" sz="2200" b="1" i="1" smtClean="0">
                            <a:solidFill>
                              <a:schemeClr val="tx1"/>
                            </a:solidFill>
                            <a:latin typeface="Cambria Math"/>
                          </a:rPr>
                          <m:t>+</m:t>
                        </m:r>
                        <m:r>
                          <a:rPr lang="en-US" sz="2200" b="1" i="1" smtClean="0">
                            <a:solidFill>
                              <a:schemeClr val="tx1"/>
                            </a:solidFill>
                            <a:latin typeface="Cambria Math"/>
                          </a:rPr>
                          <m:t>𝟖</m:t>
                        </m:r>
                        <m:r>
                          <a:rPr lang="en-US" sz="2200" b="1" i="1" smtClean="0">
                            <a:solidFill>
                              <a:schemeClr val="tx1"/>
                            </a:solidFill>
                            <a:latin typeface="Cambria Math"/>
                          </a:rPr>
                          <m:t>=</m:t>
                        </m:r>
                        <m:r>
                          <a:rPr lang="en-US" sz="2200" b="1" i="1" smtClean="0">
                            <a:solidFill>
                              <a:schemeClr val="tx1"/>
                            </a:solidFill>
                            <a:latin typeface="Cambria Math"/>
                          </a:rPr>
                          <m:t>𝟐𝟎</m:t>
                        </m:r>
                      </m:e>
                    </m:nary>
                  </m:oMath>
                </a14:m>
                <a:endParaRPr lang="en-US" sz="2200" b="1" dirty="0" smtClean="0">
                  <a:solidFill>
                    <a:schemeClr val="tx1"/>
                  </a:solidFill>
                </a:endParaRPr>
              </a:p>
              <a:p>
                <a:pPr marL="0" indent="0" algn="l" rtl="0">
                  <a:buNone/>
                </a:pPr>
                <a:endParaRPr lang="en-US" sz="2200" dirty="0" smtClean="0">
                  <a:solidFill>
                    <a:schemeClr val="tx1"/>
                  </a:solidFill>
                </a:endParaRPr>
              </a:p>
              <a:p>
                <a:pPr marL="0" indent="0" algn="l" rtl="0">
                  <a:buNone/>
                </a:pPr>
                <a14:m>
                  <m:oMathPara xmlns:m="http://schemas.openxmlformats.org/officeDocument/2006/math">
                    <m:oMathParaPr>
                      <m:jc m:val="left"/>
                    </m:oMathParaPr>
                    <m:oMath xmlns:m="http://schemas.openxmlformats.org/officeDocument/2006/math">
                      <m:nary>
                        <m:naryPr>
                          <m:chr m:val="∑"/>
                          <m:ctrlPr>
                            <a:rPr lang="en-US" sz="2200" b="1" i="1" smtClean="0">
                              <a:solidFill>
                                <a:schemeClr val="tx1"/>
                              </a:solidFill>
                              <a:latin typeface="Cambria Math"/>
                            </a:rPr>
                          </m:ctrlPr>
                        </m:naryPr>
                        <m:sub>
                          <m:r>
                            <m:rPr>
                              <m:brk m:alnAt="23"/>
                            </m:rPr>
                            <a:rPr lang="en-US" sz="2200" b="1" i="1" smtClean="0">
                              <a:solidFill>
                                <a:schemeClr val="tx1"/>
                              </a:solidFill>
                              <a:latin typeface="Cambria Math"/>
                            </a:rPr>
                            <m:t>𝒊</m:t>
                          </m:r>
                          <m:r>
                            <m:rPr>
                              <m:brk m:alnAt="23"/>
                            </m:rPr>
                            <a:rPr lang="en-US" sz="2200" b="1" i="1" smtClean="0">
                              <a:solidFill>
                                <a:schemeClr val="tx1"/>
                              </a:solidFill>
                              <a:latin typeface="Cambria Math"/>
                            </a:rPr>
                            <m:t>=</m:t>
                          </m:r>
                          <m:r>
                            <m:rPr>
                              <m:brk m:alnAt="23"/>
                            </m:rPr>
                            <a:rPr lang="en-US" sz="2200" b="1" i="1" smtClean="0">
                              <a:solidFill>
                                <a:schemeClr val="tx1"/>
                              </a:solidFill>
                              <a:latin typeface="Cambria Math"/>
                            </a:rPr>
                            <m:t>𝟏</m:t>
                          </m:r>
                        </m:sub>
                        <m:sup>
                          <m:r>
                            <a:rPr lang="en-US" sz="2200" b="1" i="1" smtClean="0">
                              <a:solidFill>
                                <a:schemeClr val="tx1"/>
                              </a:solidFill>
                              <a:latin typeface="Cambria Math"/>
                            </a:rPr>
                            <m:t>𝟒</m:t>
                          </m:r>
                        </m:sup>
                        <m:e>
                          <m:sSub>
                            <m:sSubPr>
                              <m:ctrlPr>
                                <a:rPr lang="en-US" sz="2200" b="1" i="1" smtClean="0">
                                  <a:solidFill>
                                    <a:schemeClr val="tx1"/>
                                  </a:solidFill>
                                  <a:latin typeface="Cambria Math"/>
                                </a:rPr>
                              </m:ctrlPr>
                            </m:sSubPr>
                            <m:e>
                              <m:r>
                                <a:rPr lang="en-US" sz="2200" b="1" i="1" smtClean="0">
                                  <a:solidFill>
                                    <a:schemeClr val="tx1"/>
                                  </a:solidFill>
                                  <a:latin typeface="Cambria Math"/>
                                </a:rPr>
                                <m:t>𝒚</m:t>
                              </m:r>
                            </m:e>
                            <m:sub>
                              <m:r>
                                <a:rPr lang="en-US" sz="2200" b="1" i="1" smtClean="0">
                                  <a:solidFill>
                                    <a:schemeClr val="tx1"/>
                                  </a:solidFill>
                                  <a:latin typeface="Cambria Math"/>
                                </a:rPr>
                                <m:t>𝒊</m:t>
                              </m:r>
                            </m:sub>
                          </m:sSub>
                        </m:e>
                      </m:nary>
                      <m:r>
                        <a:rPr lang="en-US" sz="2200" b="1" i="1" smtClean="0">
                          <a:solidFill>
                            <a:schemeClr val="tx1"/>
                          </a:solidFill>
                          <a:latin typeface="Cambria Math"/>
                        </a:rPr>
                        <m:t>=</m:t>
                      </m:r>
                      <m:r>
                        <a:rPr lang="en-US" sz="2200" b="1" i="1" smtClean="0">
                          <a:solidFill>
                            <a:schemeClr val="tx1"/>
                          </a:solidFill>
                          <a:latin typeface="Cambria Math"/>
                        </a:rPr>
                        <m:t>𝟑</m:t>
                      </m:r>
                      <m:r>
                        <a:rPr lang="en-US" sz="2200" b="1" i="1" smtClean="0">
                          <a:solidFill>
                            <a:schemeClr val="tx1"/>
                          </a:solidFill>
                          <a:latin typeface="Cambria Math"/>
                        </a:rPr>
                        <m:t>+</m:t>
                      </m:r>
                      <m:r>
                        <a:rPr lang="en-US" sz="2200" b="1" i="1" smtClean="0">
                          <a:solidFill>
                            <a:schemeClr val="tx1"/>
                          </a:solidFill>
                          <a:latin typeface="Cambria Math"/>
                        </a:rPr>
                        <m:t>𝟕</m:t>
                      </m:r>
                      <m:r>
                        <a:rPr lang="en-US" sz="2200" b="1" i="1" smtClean="0">
                          <a:solidFill>
                            <a:schemeClr val="tx1"/>
                          </a:solidFill>
                          <a:latin typeface="Cambria Math"/>
                        </a:rPr>
                        <m:t>+</m:t>
                      </m:r>
                      <m:r>
                        <a:rPr lang="en-US" sz="2200" b="1" i="1" smtClean="0">
                          <a:solidFill>
                            <a:schemeClr val="tx1"/>
                          </a:solidFill>
                          <a:latin typeface="Cambria Math"/>
                        </a:rPr>
                        <m:t>𝟓</m:t>
                      </m:r>
                      <m:r>
                        <a:rPr lang="en-US" sz="2200" b="1" i="1" smtClean="0">
                          <a:solidFill>
                            <a:schemeClr val="tx1"/>
                          </a:solidFill>
                          <a:latin typeface="Cambria Math"/>
                        </a:rPr>
                        <m:t>+</m:t>
                      </m:r>
                      <m:r>
                        <a:rPr lang="en-US" sz="2200" b="1" i="1" smtClean="0">
                          <a:solidFill>
                            <a:schemeClr val="tx1"/>
                          </a:solidFill>
                          <a:latin typeface="Cambria Math"/>
                        </a:rPr>
                        <m:t>𝟏𝟎</m:t>
                      </m:r>
                      <m:r>
                        <a:rPr lang="en-US" sz="2200" b="1" i="1" smtClean="0">
                          <a:solidFill>
                            <a:schemeClr val="tx1"/>
                          </a:solidFill>
                          <a:latin typeface="Cambria Math"/>
                        </a:rPr>
                        <m:t>=</m:t>
                      </m:r>
                      <m:r>
                        <a:rPr lang="en-US" sz="2200" b="1" i="1" smtClean="0">
                          <a:solidFill>
                            <a:schemeClr val="tx1"/>
                          </a:solidFill>
                          <a:latin typeface="Cambria Math"/>
                        </a:rPr>
                        <m:t>𝟐𝟓</m:t>
                      </m:r>
                    </m:oMath>
                  </m:oMathPara>
                </a14:m>
                <a:endParaRPr lang="en-US" sz="2200" b="0" i="1" dirty="0" smtClean="0">
                  <a:solidFill>
                    <a:schemeClr val="tx1"/>
                  </a:solidFill>
                  <a:latin typeface="Cambria Math"/>
                </a:endParaRPr>
              </a:p>
              <a:p>
                <a:pPr marL="0" indent="0">
                  <a:buNone/>
                </a:pPr>
                <a14:m>
                  <m:oMathPara xmlns:m="http://schemas.openxmlformats.org/officeDocument/2006/math">
                    <m:oMathParaPr>
                      <m:jc m:val="left"/>
                    </m:oMathParaPr>
                    <m:oMath xmlns:m="http://schemas.openxmlformats.org/officeDocument/2006/math">
                      <m:nary>
                        <m:naryPr>
                          <m:chr m:val="∑"/>
                          <m:ctrlPr>
                            <a:rPr lang="en-US" sz="2000" b="1" i="1" smtClean="0">
                              <a:solidFill>
                                <a:schemeClr val="tx1"/>
                              </a:solidFill>
                              <a:latin typeface="Cambria Math"/>
                            </a:rPr>
                          </m:ctrlPr>
                        </m:naryPr>
                        <m:sub>
                          <m:r>
                            <m:rPr>
                              <m:brk m:alnAt="23"/>
                            </m:rPr>
                            <a:rPr lang="en-US" sz="2000" b="1" i="1" smtClean="0">
                              <a:solidFill>
                                <a:schemeClr val="tx1"/>
                              </a:solidFill>
                              <a:latin typeface="Cambria Math"/>
                            </a:rPr>
                            <m:t>𝒊</m:t>
                          </m:r>
                          <m:r>
                            <m:rPr>
                              <m:brk m:alnAt="23"/>
                            </m:rPr>
                            <a:rPr lang="en-US" sz="2000" b="1" i="1" smtClean="0">
                              <a:solidFill>
                                <a:schemeClr val="tx1"/>
                              </a:solidFill>
                              <a:latin typeface="Cambria Math"/>
                            </a:rPr>
                            <m:t>=</m:t>
                          </m:r>
                          <m:r>
                            <m:rPr>
                              <m:brk m:alnAt="23"/>
                            </m:rPr>
                            <a:rPr lang="en-US" sz="2000" b="1" i="1" smtClean="0">
                              <a:solidFill>
                                <a:schemeClr val="tx1"/>
                              </a:solidFill>
                              <a:latin typeface="Cambria Math"/>
                            </a:rPr>
                            <m:t>𝟏</m:t>
                          </m:r>
                        </m:sub>
                        <m:sup>
                          <m:r>
                            <a:rPr lang="en-US" sz="2000" b="1" i="1" smtClean="0">
                              <a:solidFill>
                                <a:schemeClr val="tx1"/>
                              </a:solidFill>
                              <a:latin typeface="Cambria Math"/>
                            </a:rPr>
                            <m:t>𝟒</m:t>
                          </m:r>
                        </m:sup>
                        <m:e>
                          <m:sSup>
                            <m:sSupPr>
                              <m:ctrlPr>
                                <a:rPr lang="en-US" sz="2000" b="1" i="1" smtClean="0">
                                  <a:solidFill>
                                    <a:schemeClr val="tx1"/>
                                  </a:solidFill>
                                  <a:latin typeface="Cambria Math"/>
                                </a:rPr>
                              </m:ctrlPr>
                            </m:sSupPr>
                            <m:e>
                              <m:sSub>
                                <m:sSubPr>
                                  <m:ctrlPr>
                                    <a:rPr lang="en-US" sz="2000" b="1" i="1" smtClean="0">
                                      <a:solidFill>
                                        <a:schemeClr val="tx1"/>
                                      </a:solidFill>
                                      <a:latin typeface="Cambria Math"/>
                                    </a:rPr>
                                  </m:ctrlPr>
                                </m:sSubPr>
                                <m:e>
                                  <m:r>
                                    <a:rPr lang="en-US" sz="2000" b="1" i="1" smtClean="0">
                                      <a:solidFill>
                                        <a:schemeClr val="tx1"/>
                                      </a:solidFill>
                                      <a:latin typeface="Cambria Math"/>
                                    </a:rPr>
                                    <m:t>𝒙</m:t>
                                  </m:r>
                                </m:e>
                                <m:sub>
                                  <m:r>
                                    <a:rPr lang="en-US" sz="2000" b="1" i="1" smtClean="0">
                                      <a:solidFill>
                                        <a:schemeClr val="tx1"/>
                                      </a:solidFill>
                                      <a:latin typeface="Cambria Math"/>
                                    </a:rPr>
                                    <m:t>𝒊</m:t>
                                  </m:r>
                                </m:sub>
                              </m:sSub>
                            </m:e>
                            <m:sup>
                              <m:r>
                                <a:rPr lang="en-US" sz="2000" b="1" i="1" smtClean="0">
                                  <a:solidFill>
                                    <a:schemeClr val="tx1"/>
                                  </a:solidFill>
                                  <a:latin typeface="Cambria Math"/>
                                </a:rPr>
                                <m:t>𝟐</m:t>
                              </m:r>
                            </m:sup>
                          </m:sSup>
                        </m:e>
                      </m:nary>
                      <m:r>
                        <a:rPr lang="en-US" sz="2000" b="1" i="1" smtClean="0">
                          <a:solidFill>
                            <a:schemeClr val="tx1"/>
                          </a:solidFill>
                          <a:latin typeface="Cambria Math"/>
                        </a:rPr>
                        <m:t>= </m:t>
                      </m:r>
                      <m:sSup>
                        <m:sSupPr>
                          <m:ctrlPr>
                            <a:rPr lang="en-US" sz="2000" b="1" i="1" smtClean="0">
                              <a:solidFill>
                                <a:schemeClr val="tx1"/>
                              </a:solidFill>
                              <a:latin typeface="Cambria Math"/>
                            </a:rPr>
                          </m:ctrlPr>
                        </m:sSupPr>
                        <m:e>
                          <m:r>
                            <a:rPr lang="en-US" sz="2000" b="1" i="1" smtClean="0">
                              <a:solidFill>
                                <a:schemeClr val="tx1"/>
                              </a:solidFill>
                              <a:latin typeface="Cambria Math"/>
                            </a:rPr>
                            <m:t>(</m:t>
                          </m:r>
                          <m:r>
                            <a:rPr lang="en-US" sz="2000" b="1" i="1" smtClean="0">
                              <a:solidFill>
                                <a:schemeClr val="tx1"/>
                              </a:solidFill>
                              <a:latin typeface="Cambria Math"/>
                            </a:rPr>
                            <m:t>𝟐</m:t>
                          </m:r>
                          <m:r>
                            <a:rPr lang="en-US" sz="2000" b="1" i="1" smtClean="0">
                              <a:solidFill>
                                <a:schemeClr val="tx1"/>
                              </a:solidFill>
                              <a:latin typeface="Cambria Math"/>
                            </a:rPr>
                            <m:t>)</m:t>
                          </m:r>
                        </m:e>
                        <m:sup>
                          <m:r>
                            <a:rPr lang="en-US" sz="2000" b="1" i="1" smtClean="0">
                              <a:solidFill>
                                <a:schemeClr val="tx1"/>
                              </a:solidFill>
                              <a:latin typeface="Cambria Math"/>
                            </a:rPr>
                            <m:t>𝟐</m:t>
                          </m:r>
                        </m:sup>
                      </m:sSup>
                      <m:r>
                        <a:rPr lang="en-US" sz="2000" b="1" i="1" smtClean="0">
                          <a:solidFill>
                            <a:schemeClr val="tx1"/>
                          </a:solidFill>
                          <a:latin typeface="Cambria Math"/>
                        </a:rPr>
                        <m:t>+</m:t>
                      </m:r>
                      <m:sSup>
                        <m:sSupPr>
                          <m:ctrlPr>
                            <a:rPr lang="en-US" sz="2100" b="1" i="1">
                              <a:solidFill>
                                <a:prstClr val="black"/>
                              </a:solidFill>
                              <a:latin typeface="Cambria Math"/>
                            </a:rPr>
                          </m:ctrlPr>
                        </m:sSupPr>
                        <m:e>
                          <m:r>
                            <a:rPr lang="en-US" sz="2100" b="1" i="1">
                              <a:solidFill>
                                <a:prstClr val="black"/>
                              </a:solidFill>
                              <a:latin typeface="Cambria Math"/>
                            </a:rPr>
                            <m:t>(</m:t>
                          </m:r>
                          <m:r>
                            <a:rPr lang="en-US" sz="2100" b="1" i="1" smtClean="0">
                              <a:solidFill>
                                <a:prstClr val="black"/>
                              </a:solidFill>
                              <a:latin typeface="Cambria Math"/>
                            </a:rPr>
                            <m:t>𝟒</m:t>
                          </m:r>
                          <m:r>
                            <a:rPr lang="en-US" sz="2100" b="1" i="1">
                              <a:solidFill>
                                <a:prstClr val="black"/>
                              </a:solidFill>
                              <a:latin typeface="Cambria Math"/>
                            </a:rPr>
                            <m:t>)</m:t>
                          </m:r>
                        </m:e>
                        <m:sup>
                          <m:r>
                            <a:rPr lang="en-US" sz="2100" b="1" i="1">
                              <a:solidFill>
                                <a:prstClr val="black"/>
                              </a:solidFill>
                              <a:latin typeface="Cambria Math"/>
                            </a:rPr>
                            <m:t>𝟐</m:t>
                          </m:r>
                        </m:sup>
                      </m:sSup>
                      <m:r>
                        <a:rPr lang="en-US" sz="2100" b="1" i="1" smtClean="0">
                          <a:solidFill>
                            <a:prstClr val="black"/>
                          </a:solidFill>
                          <a:latin typeface="Cambria Math"/>
                        </a:rPr>
                        <m:t>+</m:t>
                      </m:r>
                      <m:sSup>
                        <m:sSupPr>
                          <m:ctrlPr>
                            <a:rPr lang="en-US" sz="2100" b="1" i="1">
                              <a:solidFill>
                                <a:prstClr val="black"/>
                              </a:solidFill>
                              <a:latin typeface="Cambria Math"/>
                            </a:rPr>
                          </m:ctrlPr>
                        </m:sSupPr>
                        <m:e>
                          <m:r>
                            <a:rPr lang="en-US" sz="2100" b="1" i="1">
                              <a:solidFill>
                                <a:prstClr val="black"/>
                              </a:solidFill>
                              <a:latin typeface="Cambria Math"/>
                            </a:rPr>
                            <m:t>(</m:t>
                          </m:r>
                          <m:r>
                            <a:rPr lang="en-US" sz="2100" b="1" i="1" smtClean="0">
                              <a:solidFill>
                                <a:prstClr val="black"/>
                              </a:solidFill>
                              <a:latin typeface="Cambria Math"/>
                            </a:rPr>
                            <m:t>𝟔</m:t>
                          </m:r>
                          <m:r>
                            <a:rPr lang="en-US" sz="2100" b="1" i="1">
                              <a:solidFill>
                                <a:prstClr val="black"/>
                              </a:solidFill>
                              <a:latin typeface="Cambria Math"/>
                            </a:rPr>
                            <m:t>)</m:t>
                          </m:r>
                        </m:e>
                        <m:sup>
                          <m:r>
                            <a:rPr lang="en-US" sz="2100" b="1" i="1">
                              <a:solidFill>
                                <a:prstClr val="black"/>
                              </a:solidFill>
                              <a:latin typeface="Cambria Math"/>
                            </a:rPr>
                            <m:t>𝟐</m:t>
                          </m:r>
                        </m:sup>
                      </m:sSup>
                      <m:r>
                        <a:rPr lang="en-US" sz="2000" b="1" i="1" smtClean="0">
                          <a:solidFill>
                            <a:schemeClr val="tx1"/>
                          </a:solidFill>
                          <a:latin typeface="Cambria Math"/>
                        </a:rPr>
                        <m:t>+ </m:t>
                      </m:r>
                      <m:sSup>
                        <m:sSupPr>
                          <m:ctrlPr>
                            <a:rPr lang="en-US" sz="2000" b="1" i="1" smtClean="0">
                              <a:solidFill>
                                <a:schemeClr val="tx1"/>
                              </a:solidFill>
                              <a:latin typeface="Cambria Math"/>
                            </a:rPr>
                          </m:ctrlPr>
                        </m:sSupPr>
                        <m:e>
                          <m:d>
                            <m:dPr>
                              <m:ctrlPr>
                                <a:rPr lang="en-US" sz="2000" b="1" i="1" smtClean="0">
                                  <a:solidFill>
                                    <a:schemeClr val="tx1"/>
                                  </a:solidFill>
                                  <a:latin typeface="Cambria Math"/>
                                </a:rPr>
                              </m:ctrlPr>
                            </m:dPr>
                            <m:e>
                              <m:r>
                                <a:rPr lang="en-US" sz="2000" b="1" i="1" smtClean="0">
                                  <a:solidFill>
                                    <a:schemeClr val="tx1"/>
                                  </a:solidFill>
                                  <a:latin typeface="Cambria Math"/>
                                </a:rPr>
                                <m:t>𝟖</m:t>
                              </m:r>
                            </m:e>
                          </m:d>
                        </m:e>
                        <m:sup>
                          <m:r>
                            <a:rPr lang="en-US" sz="2000" b="1" i="1" smtClean="0">
                              <a:solidFill>
                                <a:schemeClr val="tx1"/>
                              </a:solidFill>
                              <a:latin typeface="Cambria Math"/>
                            </a:rPr>
                            <m:t>𝟐</m:t>
                          </m:r>
                        </m:sup>
                      </m:sSup>
                      <m:r>
                        <a:rPr lang="en-US" sz="2000" b="1" i="1" smtClean="0">
                          <a:solidFill>
                            <a:schemeClr val="tx1"/>
                          </a:solidFill>
                          <a:latin typeface="Cambria Math"/>
                        </a:rPr>
                        <m:t>=</m:t>
                      </m:r>
                      <m:r>
                        <a:rPr lang="en-US" sz="2000" b="1" i="1" smtClean="0">
                          <a:solidFill>
                            <a:schemeClr val="tx1"/>
                          </a:solidFill>
                          <a:latin typeface="Cambria Math"/>
                        </a:rPr>
                        <m:t>𝟏𝟐𝟎</m:t>
                      </m:r>
                    </m:oMath>
                  </m:oMathPara>
                </a14:m>
                <a:endParaRPr lang="en-US" sz="2000" b="1" i="1" dirty="0" smtClean="0">
                  <a:solidFill>
                    <a:schemeClr val="tx1"/>
                  </a:solidFill>
                  <a:latin typeface="Cambria Math"/>
                </a:endParaRPr>
              </a:p>
              <a:p>
                <a:pPr marL="0" indent="0">
                  <a:buNone/>
                </a:pPr>
                <a14:m>
                  <m:oMathPara xmlns:m="http://schemas.openxmlformats.org/officeDocument/2006/math">
                    <m:oMathParaPr>
                      <m:jc m:val="left"/>
                    </m:oMathParaPr>
                    <m:oMath xmlns:m="http://schemas.openxmlformats.org/officeDocument/2006/math">
                      <m:nary>
                        <m:naryPr>
                          <m:chr m:val="∑"/>
                          <m:ctrlPr>
                            <a:rPr lang="en-US" sz="2000" b="1" i="1" smtClean="0">
                              <a:solidFill>
                                <a:schemeClr val="tx1"/>
                              </a:solidFill>
                              <a:latin typeface="Cambria Math"/>
                            </a:rPr>
                          </m:ctrlPr>
                        </m:naryPr>
                        <m:sub>
                          <m:r>
                            <m:rPr>
                              <m:brk m:alnAt="23"/>
                            </m:rPr>
                            <a:rPr lang="en-US" sz="2000" b="1" i="1" smtClean="0">
                              <a:solidFill>
                                <a:schemeClr val="tx1"/>
                              </a:solidFill>
                              <a:latin typeface="Cambria Math"/>
                            </a:rPr>
                            <m:t>𝒊</m:t>
                          </m:r>
                          <m:r>
                            <m:rPr>
                              <m:brk m:alnAt="23"/>
                            </m:rPr>
                            <a:rPr lang="en-US" sz="2000" b="1" i="1" smtClean="0">
                              <a:solidFill>
                                <a:schemeClr val="tx1"/>
                              </a:solidFill>
                              <a:latin typeface="Cambria Math"/>
                            </a:rPr>
                            <m:t>=</m:t>
                          </m:r>
                          <m:r>
                            <m:rPr>
                              <m:brk m:alnAt="23"/>
                            </m:rPr>
                            <a:rPr lang="en-US" sz="2000" b="1" i="1" smtClean="0">
                              <a:solidFill>
                                <a:schemeClr val="tx1"/>
                              </a:solidFill>
                              <a:latin typeface="Cambria Math"/>
                            </a:rPr>
                            <m:t>𝟏</m:t>
                          </m:r>
                        </m:sub>
                        <m:sup>
                          <m:r>
                            <a:rPr lang="en-US" sz="2000" b="1" i="1" smtClean="0">
                              <a:solidFill>
                                <a:schemeClr val="tx1"/>
                              </a:solidFill>
                              <a:latin typeface="Cambria Math"/>
                            </a:rPr>
                            <m:t>𝟒</m:t>
                          </m:r>
                        </m:sup>
                        <m:e>
                          <m:sSup>
                            <m:sSupPr>
                              <m:ctrlPr>
                                <a:rPr lang="en-US" sz="2000" b="1" i="1" smtClean="0">
                                  <a:solidFill>
                                    <a:schemeClr val="tx1"/>
                                  </a:solidFill>
                                  <a:latin typeface="Cambria Math"/>
                                </a:rPr>
                              </m:ctrlPr>
                            </m:sSupPr>
                            <m:e>
                              <m:sSub>
                                <m:sSubPr>
                                  <m:ctrlPr>
                                    <a:rPr lang="en-US" sz="2000" b="1" i="1" smtClean="0">
                                      <a:solidFill>
                                        <a:schemeClr val="tx1"/>
                                      </a:solidFill>
                                      <a:latin typeface="Cambria Math"/>
                                    </a:rPr>
                                  </m:ctrlPr>
                                </m:sSubPr>
                                <m:e>
                                  <m:r>
                                    <a:rPr lang="en-US" sz="2000" b="1" i="1" smtClean="0">
                                      <a:solidFill>
                                        <a:schemeClr val="tx1"/>
                                      </a:solidFill>
                                      <a:latin typeface="Cambria Math"/>
                                    </a:rPr>
                                    <m:t>𝒚</m:t>
                                  </m:r>
                                </m:e>
                                <m:sub>
                                  <m:r>
                                    <a:rPr lang="en-US" sz="2000" b="1" i="1" smtClean="0">
                                      <a:solidFill>
                                        <a:schemeClr val="tx1"/>
                                      </a:solidFill>
                                      <a:latin typeface="Cambria Math"/>
                                    </a:rPr>
                                    <m:t>𝒊</m:t>
                                  </m:r>
                                </m:sub>
                              </m:sSub>
                            </m:e>
                            <m:sup>
                              <m:r>
                                <a:rPr lang="en-US" sz="2000" b="1" i="1" smtClean="0">
                                  <a:solidFill>
                                    <a:schemeClr val="tx1"/>
                                  </a:solidFill>
                                  <a:latin typeface="Cambria Math"/>
                                </a:rPr>
                                <m:t>𝟐</m:t>
                              </m:r>
                            </m:sup>
                          </m:sSup>
                        </m:e>
                      </m:nary>
                      <m:r>
                        <a:rPr lang="en-US" sz="2000" b="1" i="1" smtClean="0">
                          <a:solidFill>
                            <a:schemeClr val="tx1"/>
                          </a:solidFill>
                          <a:latin typeface="Cambria Math"/>
                        </a:rPr>
                        <m:t>= </m:t>
                      </m:r>
                      <m:sSup>
                        <m:sSupPr>
                          <m:ctrlPr>
                            <a:rPr lang="en-US" sz="2000" b="1" i="1" smtClean="0">
                              <a:solidFill>
                                <a:schemeClr val="tx1"/>
                              </a:solidFill>
                              <a:latin typeface="Cambria Math"/>
                            </a:rPr>
                          </m:ctrlPr>
                        </m:sSupPr>
                        <m:e>
                          <m:r>
                            <a:rPr lang="en-US" sz="2000" b="1" i="1" smtClean="0">
                              <a:solidFill>
                                <a:schemeClr val="tx1"/>
                              </a:solidFill>
                              <a:latin typeface="Cambria Math"/>
                            </a:rPr>
                            <m:t>(</m:t>
                          </m:r>
                          <m:r>
                            <a:rPr lang="en-US" sz="2000" b="1" i="1" smtClean="0">
                              <a:solidFill>
                                <a:schemeClr val="tx1"/>
                              </a:solidFill>
                              <a:latin typeface="Cambria Math"/>
                            </a:rPr>
                            <m:t>𝟑</m:t>
                          </m:r>
                          <m:r>
                            <a:rPr lang="en-US" sz="2000" b="1" i="1" smtClean="0">
                              <a:solidFill>
                                <a:schemeClr val="tx1"/>
                              </a:solidFill>
                              <a:latin typeface="Cambria Math"/>
                            </a:rPr>
                            <m:t>)</m:t>
                          </m:r>
                        </m:e>
                        <m:sup>
                          <m:r>
                            <a:rPr lang="en-US" sz="2000" b="1" i="1" smtClean="0">
                              <a:solidFill>
                                <a:schemeClr val="tx1"/>
                              </a:solidFill>
                              <a:latin typeface="Cambria Math"/>
                            </a:rPr>
                            <m:t>𝟐</m:t>
                          </m:r>
                        </m:sup>
                      </m:sSup>
                      <m:r>
                        <a:rPr lang="en-US" sz="2000" b="1" i="1" smtClean="0">
                          <a:solidFill>
                            <a:schemeClr val="tx1"/>
                          </a:solidFill>
                          <a:latin typeface="Cambria Math"/>
                        </a:rPr>
                        <m:t>+</m:t>
                      </m:r>
                      <m:sSup>
                        <m:sSupPr>
                          <m:ctrlPr>
                            <a:rPr lang="en-US" sz="2100" b="1" i="1">
                              <a:solidFill>
                                <a:prstClr val="black"/>
                              </a:solidFill>
                              <a:latin typeface="Cambria Math"/>
                            </a:rPr>
                          </m:ctrlPr>
                        </m:sSupPr>
                        <m:e>
                          <m:r>
                            <a:rPr lang="en-US" sz="2100" b="1" i="1">
                              <a:solidFill>
                                <a:prstClr val="black"/>
                              </a:solidFill>
                              <a:latin typeface="Cambria Math"/>
                            </a:rPr>
                            <m:t>(</m:t>
                          </m:r>
                          <m:r>
                            <a:rPr lang="en-US" sz="2100" b="1" i="1" smtClean="0">
                              <a:solidFill>
                                <a:prstClr val="black"/>
                              </a:solidFill>
                              <a:latin typeface="Cambria Math"/>
                            </a:rPr>
                            <m:t>𝟕</m:t>
                          </m:r>
                          <m:r>
                            <a:rPr lang="en-US" sz="2100" b="1" i="1">
                              <a:solidFill>
                                <a:prstClr val="black"/>
                              </a:solidFill>
                              <a:latin typeface="Cambria Math"/>
                            </a:rPr>
                            <m:t>)</m:t>
                          </m:r>
                        </m:e>
                        <m:sup>
                          <m:r>
                            <a:rPr lang="en-US" sz="2100" b="1" i="1">
                              <a:solidFill>
                                <a:prstClr val="black"/>
                              </a:solidFill>
                              <a:latin typeface="Cambria Math"/>
                            </a:rPr>
                            <m:t>𝟐</m:t>
                          </m:r>
                        </m:sup>
                      </m:sSup>
                      <m:r>
                        <a:rPr lang="en-US" sz="2100" b="1" i="1" smtClean="0">
                          <a:solidFill>
                            <a:prstClr val="black"/>
                          </a:solidFill>
                          <a:latin typeface="Cambria Math"/>
                        </a:rPr>
                        <m:t>+</m:t>
                      </m:r>
                      <m:sSup>
                        <m:sSupPr>
                          <m:ctrlPr>
                            <a:rPr lang="en-US" sz="2100" b="1" i="1">
                              <a:solidFill>
                                <a:prstClr val="black"/>
                              </a:solidFill>
                              <a:latin typeface="Cambria Math"/>
                            </a:rPr>
                          </m:ctrlPr>
                        </m:sSupPr>
                        <m:e>
                          <m:r>
                            <a:rPr lang="en-US" sz="2100" b="1" i="1">
                              <a:solidFill>
                                <a:prstClr val="black"/>
                              </a:solidFill>
                              <a:latin typeface="Cambria Math"/>
                            </a:rPr>
                            <m:t>(</m:t>
                          </m:r>
                          <m:r>
                            <a:rPr lang="en-US" sz="2100" b="1" i="1" smtClean="0">
                              <a:solidFill>
                                <a:prstClr val="black"/>
                              </a:solidFill>
                              <a:latin typeface="Cambria Math"/>
                            </a:rPr>
                            <m:t>𝟓</m:t>
                          </m:r>
                          <m:r>
                            <a:rPr lang="en-US" sz="2100" b="1" i="1">
                              <a:solidFill>
                                <a:prstClr val="black"/>
                              </a:solidFill>
                              <a:latin typeface="Cambria Math"/>
                            </a:rPr>
                            <m:t>)</m:t>
                          </m:r>
                        </m:e>
                        <m:sup>
                          <m:r>
                            <a:rPr lang="en-US" sz="2100" b="1" i="1">
                              <a:solidFill>
                                <a:prstClr val="black"/>
                              </a:solidFill>
                              <a:latin typeface="Cambria Math"/>
                            </a:rPr>
                            <m:t>𝟐</m:t>
                          </m:r>
                        </m:sup>
                      </m:sSup>
                      <m:r>
                        <a:rPr lang="en-US" sz="2000" b="1" i="1" smtClean="0">
                          <a:solidFill>
                            <a:schemeClr val="tx1"/>
                          </a:solidFill>
                          <a:latin typeface="Cambria Math"/>
                        </a:rPr>
                        <m:t>+ </m:t>
                      </m:r>
                      <m:sSup>
                        <m:sSupPr>
                          <m:ctrlPr>
                            <a:rPr lang="en-US" sz="2000" b="1" i="1" smtClean="0">
                              <a:solidFill>
                                <a:schemeClr val="tx1"/>
                              </a:solidFill>
                              <a:latin typeface="Cambria Math"/>
                            </a:rPr>
                          </m:ctrlPr>
                        </m:sSupPr>
                        <m:e>
                          <m:d>
                            <m:dPr>
                              <m:ctrlPr>
                                <a:rPr lang="en-US" sz="2000" b="1" i="1" smtClean="0">
                                  <a:solidFill>
                                    <a:schemeClr val="tx1"/>
                                  </a:solidFill>
                                  <a:latin typeface="Cambria Math"/>
                                </a:rPr>
                              </m:ctrlPr>
                            </m:dPr>
                            <m:e>
                              <m:r>
                                <a:rPr lang="en-US" sz="2000" b="1" i="1" smtClean="0">
                                  <a:solidFill>
                                    <a:schemeClr val="tx1"/>
                                  </a:solidFill>
                                  <a:latin typeface="Cambria Math"/>
                                </a:rPr>
                                <m:t>𝟏𝟎</m:t>
                              </m:r>
                            </m:e>
                          </m:d>
                        </m:e>
                        <m:sup>
                          <m:r>
                            <a:rPr lang="en-US" sz="2000" b="1" i="1" smtClean="0">
                              <a:solidFill>
                                <a:schemeClr val="tx1"/>
                              </a:solidFill>
                              <a:latin typeface="Cambria Math"/>
                            </a:rPr>
                            <m:t>𝟐</m:t>
                          </m:r>
                        </m:sup>
                      </m:sSup>
                      <m:r>
                        <a:rPr lang="en-US" sz="2000" b="1" i="1" smtClean="0">
                          <a:solidFill>
                            <a:schemeClr val="tx1"/>
                          </a:solidFill>
                          <a:latin typeface="Cambria Math"/>
                        </a:rPr>
                        <m:t>=</m:t>
                      </m:r>
                      <m:r>
                        <a:rPr lang="en-US" sz="2000" b="1" i="1" smtClean="0">
                          <a:solidFill>
                            <a:schemeClr val="tx1"/>
                          </a:solidFill>
                          <a:latin typeface="Cambria Math"/>
                        </a:rPr>
                        <m:t>𝟏𝟖𝟑</m:t>
                      </m:r>
                    </m:oMath>
                  </m:oMathPara>
                </a14:m>
                <a:endParaRPr lang="en-US" sz="2000" b="1" dirty="0" smtClean="0">
                  <a:solidFill>
                    <a:schemeClr val="tx1"/>
                  </a:solidFill>
                </a:endParaRPr>
              </a:p>
              <a:p>
                <a:pPr marL="0" indent="0" algn="l" rtl="0">
                  <a:buNone/>
                </a:pPr>
                <a14:m>
                  <m:oMathPara xmlns:m="http://schemas.openxmlformats.org/officeDocument/2006/math">
                    <m:oMathParaPr>
                      <m:jc m:val="left"/>
                    </m:oMathParaPr>
                    <m:oMath xmlns:m="http://schemas.openxmlformats.org/officeDocument/2006/math">
                      <m:nary>
                        <m:naryPr>
                          <m:chr m:val="∑"/>
                          <m:ctrlPr>
                            <a:rPr lang="en-US" sz="2000" b="1" i="1" smtClean="0">
                              <a:solidFill>
                                <a:schemeClr val="tx1"/>
                              </a:solidFill>
                              <a:latin typeface="Cambria Math"/>
                            </a:rPr>
                          </m:ctrlPr>
                        </m:naryPr>
                        <m:sub>
                          <m:r>
                            <m:rPr>
                              <m:brk m:alnAt="23"/>
                            </m:rPr>
                            <a:rPr lang="en-US" sz="2000" b="1" i="1" smtClean="0">
                              <a:solidFill>
                                <a:schemeClr val="tx1"/>
                              </a:solidFill>
                              <a:latin typeface="Cambria Math"/>
                            </a:rPr>
                            <m:t>𝒊</m:t>
                          </m:r>
                          <m:r>
                            <m:rPr>
                              <m:brk m:alnAt="23"/>
                            </m:rPr>
                            <a:rPr lang="en-US" sz="2000" b="1" i="1" smtClean="0">
                              <a:solidFill>
                                <a:schemeClr val="tx1"/>
                              </a:solidFill>
                              <a:latin typeface="Cambria Math"/>
                            </a:rPr>
                            <m:t>=</m:t>
                          </m:r>
                          <m:r>
                            <m:rPr>
                              <m:brk m:alnAt="23"/>
                            </m:rPr>
                            <a:rPr lang="en-US" sz="2000" b="1" i="1" smtClean="0">
                              <a:solidFill>
                                <a:schemeClr val="tx1"/>
                              </a:solidFill>
                              <a:latin typeface="Cambria Math"/>
                            </a:rPr>
                            <m:t>𝟏</m:t>
                          </m:r>
                        </m:sub>
                        <m:sup>
                          <m:r>
                            <a:rPr lang="en-US" sz="2000" b="1" i="1" smtClean="0">
                              <a:solidFill>
                                <a:schemeClr val="tx1"/>
                              </a:solidFill>
                              <a:latin typeface="Cambria Math"/>
                            </a:rPr>
                            <m:t>𝟒</m:t>
                          </m:r>
                        </m:sup>
                        <m:e>
                          <m:sSub>
                            <m:sSubPr>
                              <m:ctrlPr>
                                <a:rPr lang="en-US" sz="2000" b="1" i="1" smtClean="0">
                                  <a:solidFill>
                                    <a:schemeClr val="tx1"/>
                                  </a:solidFill>
                                  <a:latin typeface="Cambria Math"/>
                                </a:rPr>
                              </m:ctrlPr>
                            </m:sSubPr>
                            <m:e>
                              <m:r>
                                <a:rPr lang="en-US" sz="2000" b="1" i="1" smtClean="0">
                                  <a:solidFill>
                                    <a:schemeClr val="tx1"/>
                                  </a:solidFill>
                                  <a:latin typeface="Cambria Math"/>
                                </a:rPr>
                                <m:t>𝒙</m:t>
                              </m:r>
                            </m:e>
                            <m:sub>
                              <m:r>
                                <a:rPr lang="en-US" sz="2000" b="1" i="1" smtClean="0">
                                  <a:solidFill>
                                    <a:schemeClr val="tx1"/>
                                  </a:solidFill>
                                  <a:latin typeface="Cambria Math"/>
                                </a:rPr>
                                <m:t>𝒊</m:t>
                              </m:r>
                            </m:sub>
                          </m:sSub>
                          <m:sSub>
                            <m:sSubPr>
                              <m:ctrlPr>
                                <a:rPr lang="en-US" sz="2000" b="1" i="1" smtClean="0">
                                  <a:solidFill>
                                    <a:schemeClr val="tx1"/>
                                  </a:solidFill>
                                  <a:latin typeface="Cambria Math"/>
                                </a:rPr>
                              </m:ctrlPr>
                            </m:sSubPr>
                            <m:e>
                              <m:r>
                                <a:rPr lang="en-US" sz="2000" b="1" i="1" smtClean="0">
                                  <a:solidFill>
                                    <a:schemeClr val="tx1"/>
                                  </a:solidFill>
                                  <a:latin typeface="Cambria Math"/>
                                </a:rPr>
                                <m:t>𝒚</m:t>
                              </m:r>
                            </m:e>
                            <m:sub>
                              <m:r>
                                <a:rPr lang="en-US" sz="2000" b="1" i="1" smtClean="0">
                                  <a:solidFill>
                                    <a:schemeClr val="tx1"/>
                                  </a:solidFill>
                                  <a:latin typeface="Cambria Math"/>
                                </a:rPr>
                                <m:t>𝒊</m:t>
                              </m:r>
                            </m:sub>
                          </m:sSub>
                        </m:e>
                      </m:nary>
                      <m:r>
                        <a:rPr lang="en-US" sz="2000" b="1" i="1" smtClean="0">
                          <a:solidFill>
                            <a:schemeClr val="tx1"/>
                          </a:solidFill>
                          <a:latin typeface="Cambria Math"/>
                        </a:rPr>
                        <m:t>=</m:t>
                      </m:r>
                      <m:d>
                        <m:dPr>
                          <m:ctrlPr>
                            <a:rPr lang="en-US" sz="2000" b="1" i="1" smtClean="0">
                              <a:solidFill>
                                <a:schemeClr val="tx1"/>
                              </a:solidFill>
                              <a:latin typeface="Cambria Math"/>
                            </a:rPr>
                          </m:ctrlPr>
                        </m:dPr>
                        <m:e>
                          <m:r>
                            <a:rPr lang="en-US" sz="2000" b="1" i="1" smtClean="0">
                              <a:solidFill>
                                <a:schemeClr val="tx1"/>
                              </a:solidFill>
                              <a:latin typeface="Cambria Math"/>
                            </a:rPr>
                            <m:t>𝟐</m:t>
                          </m:r>
                          <m:r>
                            <a:rPr lang="en-US" sz="2000" b="1" i="1" smtClean="0">
                              <a:solidFill>
                                <a:schemeClr val="tx1"/>
                              </a:solidFill>
                              <a:latin typeface="Cambria Math"/>
                              <a:ea typeface="Cambria Math"/>
                            </a:rPr>
                            <m:t>×</m:t>
                          </m:r>
                          <m:r>
                            <a:rPr lang="en-US" sz="2000" b="1" i="1" smtClean="0">
                              <a:solidFill>
                                <a:schemeClr val="tx1"/>
                              </a:solidFill>
                              <a:latin typeface="Cambria Math"/>
                              <a:ea typeface="Cambria Math"/>
                            </a:rPr>
                            <m:t>𝟑</m:t>
                          </m:r>
                        </m:e>
                      </m:d>
                      <m:r>
                        <a:rPr lang="en-US" sz="2000" b="1" i="1" smtClean="0">
                          <a:solidFill>
                            <a:schemeClr val="tx1"/>
                          </a:solidFill>
                          <a:latin typeface="Cambria Math"/>
                        </a:rPr>
                        <m:t>+</m:t>
                      </m:r>
                      <m:d>
                        <m:dPr>
                          <m:ctrlPr>
                            <a:rPr lang="en-US" sz="2000" b="1" i="1" smtClean="0">
                              <a:solidFill>
                                <a:schemeClr val="tx1"/>
                              </a:solidFill>
                              <a:latin typeface="Cambria Math"/>
                            </a:rPr>
                          </m:ctrlPr>
                        </m:dPr>
                        <m:e>
                          <m:r>
                            <a:rPr lang="en-US" sz="2000" b="1" i="1" smtClean="0">
                              <a:solidFill>
                                <a:schemeClr val="tx1"/>
                              </a:solidFill>
                              <a:latin typeface="Cambria Math"/>
                            </a:rPr>
                            <m:t>𝟒</m:t>
                          </m:r>
                          <m:r>
                            <a:rPr lang="en-US" sz="2000" b="1" i="1" smtClean="0">
                              <a:solidFill>
                                <a:schemeClr val="tx1"/>
                              </a:solidFill>
                              <a:latin typeface="Cambria Math"/>
                              <a:ea typeface="Cambria Math"/>
                            </a:rPr>
                            <m:t>×</m:t>
                          </m:r>
                          <m:r>
                            <a:rPr lang="en-US" sz="2000" b="1" i="1" smtClean="0">
                              <a:solidFill>
                                <a:schemeClr val="tx1"/>
                              </a:solidFill>
                              <a:latin typeface="Cambria Math"/>
                              <a:ea typeface="Cambria Math"/>
                            </a:rPr>
                            <m:t>𝟕</m:t>
                          </m:r>
                        </m:e>
                      </m:d>
                      <m:r>
                        <a:rPr lang="en-US" sz="2000" b="1" i="1" smtClean="0">
                          <a:solidFill>
                            <a:schemeClr val="tx1"/>
                          </a:solidFill>
                          <a:latin typeface="Cambria Math"/>
                        </a:rPr>
                        <m:t>+</m:t>
                      </m:r>
                      <m:d>
                        <m:dPr>
                          <m:ctrlPr>
                            <a:rPr lang="en-US" sz="2000" b="1" i="1" smtClean="0">
                              <a:solidFill>
                                <a:schemeClr val="tx1"/>
                              </a:solidFill>
                              <a:latin typeface="Cambria Math"/>
                            </a:rPr>
                          </m:ctrlPr>
                        </m:dPr>
                        <m:e>
                          <m:r>
                            <a:rPr lang="en-US" sz="2000" b="1" i="1" smtClean="0">
                              <a:solidFill>
                                <a:schemeClr val="tx1"/>
                              </a:solidFill>
                              <a:latin typeface="Cambria Math"/>
                            </a:rPr>
                            <m:t>𝟔</m:t>
                          </m:r>
                          <m:r>
                            <a:rPr lang="en-US" sz="2000" b="1" i="1" smtClean="0">
                              <a:solidFill>
                                <a:schemeClr val="tx1"/>
                              </a:solidFill>
                              <a:latin typeface="Cambria Math"/>
                              <a:ea typeface="Cambria Math"/>
                            </a:rPr>
                            <m:t>×</m:t>
                          </m:r>
                          <m:r>
                            <a:rPr lang="en-US" sz="2000" b="1" i="1" smtClean="0">
                              <a:solidFill>
                                <a:schemeClr val="tx1"/>
                              </a:solidFill>
                              <a:latin typeface="Cambria Math"/>
                              <a:ea typeface="Cambria Math"/>
                            </a:rPr>
                            <m:t>𝟓</m:t>
                          </m:r>
                        </m:e>
                      </m:d>
                      <m:r>
                        <a:rPr lang="en-US" sz="2000" b="1" i="1" smtClean="0">
                          <a:solidFill>
                            <a:schemeClr val="tx1"/>
                          </a:solidFill>
                          <a:latin typeface="Cambria Math"/>
                        </a:rPr>
                        <m:t>+</m:t>
                      </m:r>
                      <m:d>
                        <m:dPr>
                          <m:ctrlPr>
                            <a:rPr lang="en-US" sz="2000" b="1" i="1" smtClean="0">
                              <a:solidFill>
                                <a:schemeClr val="tx1"/>
                              </a:solidFill>
                              <a:latin typeface="Cambria Math"/>
                            </a:rPr>
                          </m:ctrlPr>
                        </m:dPr>
                        <m:e>
                          <m:r>
                            <a:rPr lang="en-US" sz="2000" b="1" i="1" smtClean="0">
                              <a:solidFill>
                                <a:schemeClr val="tx1"/>
                              </a:solidFill>
                              <a:latin typeface="Cambria Math"/>
                            </a:rPr>
                            <m:t>𝟖</m:t>
                          </m:r>
                          <m:r>
                            <a:rPr lang="en-US" sz="2000" b="1" i="1" smtClean="0">
                              <a:solidFill>
                                <a:schemeClr val="tx1"/>
                              </a:solidFill>
                              <a:latin typeface="Cambria Math"/>
                              <a:ea typeface="Cambria Math"/>
                            </a:rPr>
                            <m:t>×</m:t>
                          </m:r>
                          <m:r>
                            <a:rPr lang="en-US" sz="2000" b="1" i="1" smtClean="0">
                              <a:solidFill>
                                <a:schemeClr val="tx1"/>
                              </a:solidFill>
                              <a:latin typeface="Cambria Math"/>
                              <a:ea typeface="Cambria Math"/>
                            </a:rPr>
                            <m:t>𝟏𝟎</m:t>
                          </m:r>
                        </m:e>
                      </m:d>
                      <m:r>
                        <a:rPr lang="en-US" sz="2000" b="1" i="1" smtClean="0">
                          <a:solidFill>
                            <a:schemeClr val="tx1"/>
                          </a:solidFill>
                          <a:latin typeface="Cambria Math"/>
                        </a:rPr>
                        <m:t>=</m:t>
                      </m:r>
                      <m:r>
                        <a:rPr lang="en-US" sz="2000" b="1" i="1" smtClean="0">
                          <a:solidFill>
                            <a:schemeClr val="tx1"/>
                          </a:solidFill>
                          <a:latin typeface="Cambria Math"/>
                        </a:rPr>
                        <m:t>𝟏𝟒𝟒</m:t>
                      </m:r>
                    </m:oMath>
                  </m:oMathPara>
                </a14:m>
                <a:endParaRPr lang="en-US" sz="2200" dirty="0" smtClean="0"/>
              </a:p>
              <a:p>
                <a:pPr marL="0" indent="0" algn="l" rtl="0">
                  <a:buNone/>
                </a:pPr>
                <a:endParaRPr lang="ar-IQ"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87624" y="908721"/>
                <a:ext cx="6696744" cy="5184576"/>
              </a:xfrm>
              <a:blipFill rotWithShape="1">
                <a:blip r:embed="rId2"/>
                <a:stretch>
                  <a:fillRect l="-5191" t="-1528"/>
                </a:stretch>
              </a:blipFill>
            </p:spPr>
            <p:txBody>
              <a:bodyPr/>
              <a:lstStyle/>
              <a:p>
                <a:r>
                  <a:rPr lang="en-US">
                    <a:noFill/>
                  </a:rPr>
                  <a:t> </a:t>
                </a:r>
              </a:p>
            </p:txBody>
          </p:sp>
        </mc:Fallback>
      </mc:AlternateContent>
    </p:spTree>
    <p:extLst>
      <p:ext uri="{BB962C8B-B14F-4D97-AF65-F5344CB8AC3E}">
        <p14:creationId xmlns:p14="http://schemas.microsoft.com/office/powerpoint/2010/main" val="370512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15616" y="908720"/>
                <a:ext cx="7128792" cy="5217443"/>
              </a:xfrm>
            </p:spPr>
            <p:txBody>
              <a:bodyPr>
                <a:normAutofit/>
              </a:bodyPr>
              <a:lstStyle/>
              <a:p>
                <a:pPr marL="0" indent="0">
                  <a:buNone/>
                </a:pPr>
                <a14:m>
                  <m:oMathPara xmlns:m="http://schemas.openxmlformats.org/officeDocument/2006/math">
                    <m:oMathParaPr>
                      <m:jc m:val="left"/>
                    </m:oMathParaPr>
                    <m:oMath xmlns:m="http://schemas.openxmlformats.org/officeDocument/2006/math">
                      <m:sSub>
                        <m:sSubPr>
                          <m:ctrlPr>
                            <a:rPr lang="ar-IQ" sz="2000" b="1" i="1" smtClean="0">
                              <a:solidFill>
                                <a:schemeClr val="tx1"/>
                              </a:solidFill>
                              <a:latin typeface="Cambria Math"/>
                            </a:rPr>
                          </m:ctrlPr>
                        </m:sSubPr>
                        <m:e>
                          <m:r>
                            <a:rPr lang="ar-IQ" sz="2000" b="1" i="1" smtClean="0">
                              <a:solidFill>
                                <a:schemeClr val="tx1"/>
                              </a:solidFill>
                              <a:latin typeface="Cambria Math"/>
                              <a:ea typeface="Cambria Math"/>
                            </a:rPr>
                            <m:t>𝜷</m:t>
                          </m:r>
                        </m:e>
                        <m:sub>
                          <m:r>
                            <a:rPr lang="ar-IQ" sz="2000" b="1" i="1" smtClean="0">
                              <a:solidFill>
                                <a:schemeClr val="tx1"/>
                              </a:solidFill>
                              <a:latin typeface="Cambria Math"/>
                            </a:rPr>
                            <m:t>𝟏</m:t>
                          </m:r>
                        </m:sub>
                      </m:sSub>
                      <m:r>
                        <a:rPr lang="en-US" sz="2000" b="1" i="1" smtClean="0">
                          <a:solidFill>
                            <a:schemeClr val="tx1"/>
                          </a:solidFill>
                          <a:latin typeface="Cambria Math"/>
                        </a:rPr>
                        <m:t>=</m:t>
                      </m:r>
                      <m:f>
                        <m:fPr>
                          <m:ctrlPr>
                            <a:rPr lang="en-US" sz="2000" b="1" i="1">
                              <a:solidFill>
                                <a:prstClr val="black"/>
                              </a:solidFill>
                              <a:latin typeface="Cambria Math"/>
                            </a:rPr>
                          </m:ctrlPr>
                        </m:fPr>
                        <m:num>
                          <m:r>
                            <a:rPr lang="en-US" sz="2000" b="1" i="1">
                              <a:solidFill>
                                <a:prstClr val="black"/>
                              </a:solidFill>
                              <a:latin typeface="Cambria Math"/>
                            </a:rPr>
                            <m:t>𝒏</m:t>
                          </m:r>
                          <m:nary>
                            <m:naryPr>
                              <m:chr m:val="∑"/>
                              <m:ctrlPr>
                                <a:rPr lang="en-US" sz="2000" b="1" i="1">
                                  <a:solidFill>
                                    <a:prstClr val="black"/>
                                  </a:solidFill>
                                  <a:latin typeface="Cambria Math"/>
                                </a:rPr>
                              </m:ctrlPr>
                            </m:naryPr>
                            <m:sub>
                              <m:r>
                                <m:rPr>
                                  <m:brk m:alnAt="23"/>
                                </m:rPr>
                                <a:rPr lang="en-US" sz="2000" b="1" i="1">
                                  <a:solidFill>
                                    <a:prstClr val="black"/>
                                  </a:solidFill>
                                  <a:latin typeface="Cambria Math"/>
                                </a:rPr>
                                <m:t>𝒊</m:t>
                              </m:r>
                              <m:r>
                                <m:rPr>
                                  <m:brk m:alnAt="23"/>
                                </m:rPr>
                                <a:rPr lang="en-US" sz="2000" b="1" i="1">
                                  <a:solidFill>
                                    <a:prstClr val="black"/>
                                  </a:solidFill>
                                  <a:latin typeface="Cambria Math"/>
                                </a:rPr>
                                <m:t>=</m:t>
                              </m:r>
                              <m:r>
                                <m:rPr>
                                  <m:brk m:alnAt="23"/>
                                </m:rPr>
                                <a:rPr lang="en-US" sz="2000" b="1" i="1">
                                  <a:solidFill>
                                    <a:prstClr val="black"/>
                                  </a:solidFill>
                                  <a:latin typeface="Cambria Math"/>
                                </a:rPr>
                                <m:t>𝟏</m:t>
                              </m:r>
                            </m:sub>
                            <m:sup>
                              <m:r>
                                <a:rPr lang="en-US" sz="2000" b="1" i="1">
                                  <a:solidFill>
                                    <a:prstClr val="black"/>
                                  </a:solidFill>
                                  <a:latin typeface="Cambria Math"/>
                                </a:rPr>
                                <m:t>𝟒</m:t>
                              </m:r>
                            </m:sup>
                            <m:e>
                              <m:sSub>
                                <m:sSubPr>
                                  <m:ctrlPr>
                                    <a:rPr lang="en-US" sz="2000" b="1" i="1">
                                      <a:solidFill>
                                        <a:prstClr val="black"/>
                                      </a:solidFill>
                                      <a:latin typeface="Cambria Math"/>
                                    </a:rPr>
                                  </m:ctrlPr>
                                </m:sSubPr>
                                <m:e>
                                  <m:r>
                                    <a:rPr lang="en-US" sz="2000" b="1" i="1">
                                      <a:solidFill>
                                        <a:prstClr val="black"/>
                                      </a:solidFill>
                                      <a:latin typeface="Cambria Math"/>
                                    </a:rPr>
                                    <m:t>𝒙</m:t>
                                  </m:r>
                                </m:e>
                                <m:sub>
                                  <m:r>
                                    <a:rPr lang="en-US" sz="2000" b="1" i="1">
                                      <a:solidFill>
                                        <a:prstClr val="black"/>
                                      </a:solidFill>
                                      <a:latin typeface="Cambria Math"/>
                                    </a:rPr>
                                    <m:t>𝒊</m:t>
                                  </m:r>
                                </m:sub>
                              </m:sSub>
                              <m:sSub>
                                <m:sSubPr>
                                  <m:ctrlPr>
                                    <a:rPr lang="en-US" sz="2000" b="1" i="1">
                                      <a:solidFill>
                                        <a:prstClr val="black"/>
                                      </a:solidFill>
                                      <a:latin typeface="Cambria Math"/>
                                    </a:rPr>
                                  </m:ctrlPr>
                                </m:sSubPr>
                                <m:e>
                                  <m:r>
                                    <a:rPr lang="en-US" sz="2000" b="1" i="1">
                                      <a:solidFill>
                                        <a:prstClr val="black"/>
                                      </a:solidFill>
                                      <a:latin typeface="Cambria Math"/>
                                    </a:rPr>
                                    <m:t>𝒚</m:t>
                                  </m:r>
                                </m:e>
                                <m:sub>
                                  <m:r>
                                    <a:rPr lang="en-US" sz="2000" b="1" i="1">
                                      <a:solidFill>
                                        <a:prstClr val="black"/>
                                      </a:solidFill>
                                      <a:latin typeface="Cambria Math"/>
                                    </a:rPr>
                                    <m:t>𝒊</m:t>
                                  </m:r>
                                </m:sub>
                              </m:sSub>
                              <m:r>
                                <a:rPr lang="en-US" sz="2000" b="1" i="1">
                                  <a:solidFill>
                                    <a:prstClr val="black"/>
                                  </a:solidFill>
                                  <a:latin typeface="Cambria Math"/>
                                </a:rPr>
                                <m:t>−(</m:t>
                              </m:r>
                              <m:nary>
                                <m:naryPr>
                                  <m:chr m:val="∑"/>
                                  <m:ctrlPr>
                                    <a:rPr lang="en-US" sz="2000" b="1" i="1">
                                      <a:solidFill>
                                        <a:prstClr val="black"/>
                                      </a:solidFill>
                                      <a:latin typeface="Cambria Math"/>
                                    </a:rPr>
                                  </m:ctrlPr>
                                </m:naryPr>
                                <m:sub>
                                  <m:r>
                                    <m:rPr>
                                      <m:brk m:alnAt="23"/>
                                    </m:rPr>
                                    <a:rPr lang="en-US" sz="2000" b="1" i="1">
                                      <a:solidFill>
                                        <a:prstClr val="black"/>
                                      </a:solidFill>
                                      <a:latin typeface="Cambria Math"/>
                                    </a:rPr>
                                    <m:t>𝒊</m:t>
                                  </m:r>
                                  <m:r>
                                    <m:rPr>
                                      <m:brk m:alnAt="23"/>
                                    </m:rPr>
                                    <a:rPr lang="en-US" sz="2000" b="1" i="1">
                                      <a:solidFill>
                                        <a:prstClr val="black"/>
                                      </a:solidFill>
                                      <a:latin typeface="Cambria Math"/>
                                    </a:rPr>
                                    <m:t>=</m:t>
                                  </m:r>
                                  <m:r>
                                    <m:rPr>
                                      <m:brk m:alnAt="23"/>
                                    </m:rPr>
                                    <a:rPr lang="en-US" sz="2000" b="1" i="1">
                                      <a:solidFill>
                                        <a:prstClr val="black"/>
                                      </a:solidFill>
                                      <a:latin typeface="Cambria Math"/>
                                    </a:rPr>
                                    <m:t>𝟏</m:t>
                                  </m:r>
                                </m:sub>
                                <m:sup>
                                  <m:r>
                                    <a:rPr lang="en-US" sz="2000" b="1" i="1">
                                      <a:solidFill>
                                        <a:prstClr val="black"/>
                                      </a:solidFill>
                                      <a:latin typeface="Cambria Math"/>
                                    </a:rPr>
                                    <m:t>𝟒</m:t>
                                  </m:r>
                                </m:sup>
                                <m:e>
                                  <m:sSub>
                                    <m:sSubPr>
                                      <m:ctrlPr>
                                        <a:rPr lang="en-US" sz="2000" b="1" i="1">
                                          <a:solidFill>
                                            <a:prstClr val="black"/>
                                          </a:solidFill>
                                          <a:latin typeface="Cambria Math"/>
                                        </a:rPr>
                                      </m:ctrlPr>
                                    </m:sSubPr>
                                    <m:e>
                                      <m:r>
                                        <a:rPr lang="en-US" sz="2000" b="1" i="1">
                                          <a:solidFill>
                                            <a:prstClr val="black"/>
                                          </a:solidFill>
                                          <a:latin typeface="Cambria Math"/>
                                        </a:rPr>
                                        <m:t>𝒙</m:t>
                                      </m:r>
                                    </m:e>
                                    <m:sub>
                                      <m:r>
                                        <a:rPr lang="en-US" sz="2000" b="1" i="1">
                                          <a:solidFill>
                                            <a:prstClr val="black"/>
                                          </a:solidFill>
                                          <a:latin typeface="Cambria Math"/>
                                        </a:rPr>
                                        <m:t>𝒊</m:t>
                                      </m:r>
                                    </m:sub>
                                  </m:sSub>
                                  <m:r>
                                    <a:rPr lang="en-US" sz="2000" b="1" i="1">
                                      <a:solidFill>
                                        <a:prstClr val="black"/>
                                      </a:solidFill>
                                      <a:latin typeface="Cambria Math"/>
                                    </a:rPr>
                                    <m:t>)(</m:t>
                                  </m:r>
                                  <m:nary>
                                    <m:naryPr>
                                      <m:chr m:val="∑"/>
                                      <m:ctrlPr>
                                        <a:rPr lang="en-US" sz="2000" b="1" i="1">
                                          <a:solidFill>
                                            <a:prstClr val="black"/>
                                          </a:solidFill>
                                          <a:latin typeface="Cambria Math"/>
                                        </a:rPr>
                                      </m:ctrlPr>
                                    </m:naryPr>
                                    <m:sub>
                                      <m:r>
                                        <m:rPr>
                                          <m:brk m:alnAt="23"/>
                                        </m:rPr>
                                        <a:rPr lang="en-US" sz="2000" b="1" i="1">
                                          <a:solidFill>
                                            <a:prstClr val="black"/>
                                          </a:solidFill>
                                          <a:latin typeface="Cambria Math"/>
                                        </a:rPr>
                                        <m:t>𝒊</m:t>
                                      </m:r>
                                      <m:r>
                                        <m:rPr>
                                          <m:brk m:alnAt="23"/>
                                        </m:rPr>
                                        <a:rPr lang="en-US" sz="2000" b="1" i="1">
                                          <a:solidFill>
                                            <a:prstClr val="black"/>
                                          </a:solidFill>
                                          <a:latin typeface="Cambria Math"/>
                                        </a:rPr>
                                        <m:t>=</m:t>
                                      </m:r>
                                    </m:sub>
                                    <m:sup>
                                      <m:r>
                                        <a:rPr lang="en-US" sz="2000" b="1" i="1">
                                          <a:solidFill>
                                            <a:prstClr val="black"/>
                                          </a:solidFill>
                                          <a:latin typeface="Cambria Math"/>
                                        </a:rPr>
                                        <m:t>𝟒</m:t>
                                      </m:r>
                                    </m:sup>
                                    <m:e>
                                      <m:sSub>
                                        <m:sSubPr>
                                          <m:ctrlPr>
                                            <a:rPr lang="en-US" sz="2000" b="1" i="1">
                                              <a:solidFill>
                                                <a:prstClr val="black"/>
                                              </a:solidFill>
                                              <a:latin typeface="Cambria Math"/>
                                            </a:rPr>
                                          </m:ctrlPr>
                                        </m:sSubPr>
                                        <m:e>
                                          <m:r>
                                            <a:rPr lang="en-US" sz="2000" b="1" i="1">
                                              <a:solidFill>
                                                <a:prstClr val="black"/>
                                              </a:solidFill>
                                              <a:latin typeface="Cambria Math"/>
                                            </a:rPr>
                                            <m:t>𝒚</m:t>
                                          </m:r>
                                        </m:e>
                                        <m:sub>
                                          <m:r>
                                            <a:rPr lang="en-US" sz="2000" b="1" i="1">
                                              <a:solidFill>
                                                <a:prstClr val="black"/>
                                              </a:solidFill>
                                              <a:latin typeface="Cambria Math"/>
                                            </a:rPr>
                                            <m:t>𝒊</m:t>
                                          </m:r>
                                        </m:sub>
                                      </m:sSub>
                                    </m:e>
                                  </m:nary>
                                </m:e>
                              </m:nary>
                            </m:e>
                          </m:nary>
                          <m:r>
                            <a:rPr lang="en-US" sz="2000" b="1" i="1">
                              <a:solidFill>
                                <a:prstClr val="black"/>
                              </a:solidFill>
                              <a:latin typeface="Cambria Math"/>
                            </a:rPr>
                            <m:t>)</m:t>
                          </m:r>
                        </m:num>
                        <m:den>
                          <m:r>
                            <a:rPr lang="en-US" sz="2000" b="1" i="1" smtClean="0">
                              <a:solidFill>
                                <a:prstClr val="black"/>
                              </a:solidFill>
                              <a:latin typeface="Cambria Math"/>
                            </a:rPr>
                            <m:t>𝒏</m:t>
                          </m:r>
                          <m:nary>
                            <m:naryPr>
                              <m:chr m:val="∑"/>
                              <m:ctrlPr>
                                <a:rPr lang="en-US" sz="2000" b="1" i="1">
                                  <a:solidFill>
                                    <a:prstClr val="black"/>
                                  </a:solidFill>
                                  <a:latin typeface="Cambria Math"/>
                                </a:rPr>
                              </m:ctrlPr>
                            </m:naryPr>
                            <m:sub>
                              <m:r>
                                <m:rPr>
                                  <m:brk m:alnAt="23"/>
                                </m:rPr>
                                <a:rPr lang="en-US" sz="2000" b="1" i="1">
                                  <a:solidFill>
                                    <a:prstClr val="black"/>
                                  </a:solidFill>
                                  <a:latin typeface="Cambria Math"/>
                                </a:rPr>
                                <m:t>𝒊</m:t>
                              </m:r>
                              <m:r>
                                <m:rPr>
                                  <m:brk m:alnAt="23"/>
                                </m:rPr>
                                <a:rPr lang="en-US" sz="2000" b="1" i="1">
                                  <a:solidFill>
                                    <a:prstClr val="black"/>
                                  </a:solidFill>
                                  <a:latin typeface="Cambria Math"/>
                                </a:rPr>
                                <m:t>=</m:t>
                              </m:r>
                              <m:r>
                                <m:rPr>
                                  <m:brk m:alnAt="23"/>
                                </m:rPr>
                                <a:rPr lang="en-US" sz="2000" b="1" i="1">
                                  <a:solidFill>
                                    <a:prstClr val="black"/>
                                  </a:solidFill>
                                  <a:latin typeface="Cambria Math"/>
                                </a:rPr>
                                <m:t>𝟏</m:t>
                              </m:r>
                            </m:sub>
                            <m:sup>
                              <m:r>
                                <a:rPr lang="en-US" sz="2000" b="1" i="1">
                                  <a:solidFill>
                                    <a:prstClr val="black"/>
                                  </a:solidFill>
                                  <a:latin typeface="Cambria Math"/>
                                </a:rPr>
                                <m:t>𝟒</m:t>
                              </m:r>
                            </m:sup>
                            <m:e>
                              <m:sSup>
                                <m:sSupPr>
                                  <m:ctrlPr>
                                    <a:rPr lang="en-US" sz="2000" b="1" i="1">
                                      <a:solidFill>
                                        <a:prstClr val="black"/>
                                      </a:solidFill>
                                      <a:latin typeface="Cambria Math"/>
                                    </a:rPr>
                                  </m:ctrlPr>
                                </m:sSupPr>
                                <m:e>
                                  <m:sSub>
                                    <m:sSubPr>
                                      <m:ctrlPr>
                                        <a:rPr lang="en-US" sz="2000" b="1" i="1">
                                          <a:solidFill>
                                            <a:prstClr val="black"/>
                                          </a:solidFill>
                                          <a:latin typeface="Cambria Math"/>
                                        </a:rPr>
                                      </m:ctrlPr>
                                    </m:sSubPr>
                                    <m:e>
                                      <m:r>
                                        <a:rPr lang="en-US" sz="2000" b="1" i="1">
                                          <a:solidFill>
                                            <a:prstClr val="black"/>
                                          </a:solidFill>
                                          <a:latin typeface="Cambria Math"/>
                                        </a:rPr>
                                        <m:t>𝒙</m:t>
                                      </m:r>
                                    </m:e>
                                    <m:sub>
                                      <m:r>
                                        <a:rPr lang="en-US" sz="2000" b="1" i="1">
                                          <a:solidFill>
                                            <a:prstClr val="black"/>
                                          </a:solidFill>
                                          <a:latin typeface="Cambria Math"/>
                                        </a:rPr>
                                        <m:t>𝒊</m:t>
                                      </m:r>
                                    </m:sub>
                                  </m:sSub>
                                </m:e>
                                <m:sup>
                                  <m:r>
                                    <a:rPr lang="en-US" sz="2000" b="1" i="1">
                                      <a:solidFill>
                                        <a:prstClr val="black"/>
                                      </a:solidFill>
                                      <a:latin typeface="Cambria Math"/>
                                    </a:rPr>
                                    <m:t>𝟐</m:t>
                                  </m:r>
                                </m:sup>
                              </m:sSup>
                              <m:r>
                                <a:rPr lang="en-US" sz="2000" b="1" i="1">
                                  <a:solidFill>
                                    <a:prstClr val="black"/>
                                  </a:solidFill>
                                  <a:latin typeface="Cambria Math"/>
                                </a:rPr>
                                <m:t>−</m:t>
                              </m:r>
                              <m:r>
                                <a:rPr lang="en-US" sz="2000" b="1" i="1" smtClean="0">
                                  <a:solidFill>
                                    <a:prstClr val="black"/>
                                  </a:solidFill>
                                  <a:latin typeface="Cambria Math"/>
                                </a:rPr>
                                <m:t>(</m:t>
                              </m:r>
                              <m:nary>
                                <m:naryPr>
                                  <m:chr m:val="∑"/>
                                  <m:ctrlPr>
                                    <a:rPr lang="en-US" sz="2000" b="1" i="1">
                                      <a:solidFill>
                                        <a:prstClr val="black"/>
                                      </a:solidFill>
                                      <a:latin typeface="Cambria Math"/>
                                    </a:rPr>
                                  </m:ctrlPr>
                                </m:naryPr>
                                <m:sub>
                                  <m:r>
                                    <m:rPr>
                                      <m:brk m:alnAt="23"/>
                                    </m:rPr>
                                    <a:rPr lang="en-US" sz="2000" b="1" i="1">
                                      <a:solidFill>
                                        <a:prstClr val="black"/>
                                      </a:solidFill>
                                      <a:latin typeface="Cambria Math"/>
                                    </a:rPr>
                                    <m:t>𝒊</m:t>
                                  </m:r>
                                  <m:r>
                                    <m:rPr>
                                      <m:brk m:alnAt="23"/>
                                    </m:rPr>
                                    <a:rPr lang="en-US" sz="2000" b="1" i="1">
                                      <a:solidFill>
                                        <a:prstClr val="black"/>
                                      </a:solidFill>
                                      <a:latin typeface="Cambria Math"/>
                                    </a:rPr>
                                    <m:t>=</m:t>
                                  </m:r>
                                  <m:r>
                                    <m:rPr>
                                      <m:brk m:alnAt="23"/>
                                    </m:rPr>
                                    <a:rPr lang="en-US" sz="2000" b="1" i="1">
                                      <a:solidFill>
                                        <a:prstClr val="black"/>
                                      </a:solidFill>
                                      <a:latin typeface="Cambria Math"/>
                                    </a:rPr>
                                    <m:t>𝟏</m:t>
                                  </m:r>
                                </m:sub>
                                <m:sup>
                                  <m:r>
                                    <a:rPr lang="en-US" sz="2000" b="1" i="1">
                                      <a:solidFill>
                                        <a:prstClr val="black"/>
                                      </a:solidFill>
                                      <a:latin typeface="Cambria Math"/>
                                    </a:rPr>
                                    <m:t>𝒏</m:t>
                                  </m:r>
                                </m:sup>
                                <m:e>
                                  <m:sSup>
                                    <m:sSupPr>
                                      <m:ctrlPr>
                                        <a:rPr lang="en-US" sz="2000" b="1" i="1">
                                          <a:solidFill>
                                            <a:prstClr val="black"/>
                                          </a:solidFill>
                                          <a:latin typeface="Cambria Math"/>
                                        </a:rPr>
                                      </m:ctrlPr>
                                    </m:sSupPr>
                                    <m:e>
                                      <m:sSubSup>
                                        <m:sSubSupPr>
                                          <m:ctrlPr>
                                            <a:rPr lang="en-US" sz="2000" b="1" i="1">
                                              <a:solidFill>
                                                <a:prstClr val="black"/>
                                              </a:solidFill>
                                              <a:latin typeface="Cambria Math"/>
                                            </a:rPr>
                                          </m:ctrlPr>
                                        </m:sSubSupPr>
                                        <m:e>
                                          <m:r>
                                            <a:rPr lang="en-US" sz="2000" i="1">
                                              <a:solidFill>
                                                <a:prstClr val="black"/>
                                              </a:solidFill>
                                              <a:latin typeface="Cambria Math"/>
                                            </a:rPr>
                                            <m:t>𝑥</m:t>
                                          </m:r>
                                        </m:e>
                                        <m:sub>
                                          <m:r>
                                            <a:rPr lang="en-US" i="1">
                                              <a:solidFill>
                                                <a:prstClr val="black"/>
                                              </a:solidFill>
                                              <a:latin typeface="Cambria Math"/>
                                            </a:rPr>
                                            <m:t>𝑖</m:t>
                                          </m:r>
                                        </m:sub>
                                        <m:sup/>
                                      </m:sSubSup>
                                      <m:r>
                                        <a:rPr lang="en-US" sz="2000" b="1" i="1">
                                          <a:solidFill>
                                            <a:prstClr val="black"/>
                                          </a:solidFill>
                                          <a:latin typeface="Cambria Math"/>
                                        </a:rPr>
                                        <m:t>)</m:t>
                                      </m:r>
                                    </m:e>
                                    <m:sup>
                                      <m:r>
                                        <a:rPr lang="en-US" sz="2000" b="1" i="1">
                                          <a:solidFill>
                                            <a:prstClr val="black"/>
                                          </a:solidFill>
                                          <a:latin typeface="Cambria Math"/>
                                        </a:rPr>
                                        <m:t>𝟐</m:t>
                                      </m:r>
                                    </m:sup>
                                  </m:sSup>
                                </m:e>
                              </m:nary>
                            </m:e>
                          </m:nary>
                        </m:den>
                      </m:f>
                    </m:oMath>
                  </m:oMathPara>
                </a14:m>
                <a:endParaRPr lang="en-US" sz="2000" b="1" dirty="0" smtClean="0">
                  <a:solidFill>
                    <a:schemeClr val="tx1"/>
                  </a:solidFill>
                </a:endParaRPr>
              </a:p>
              <a:p>
                <a:pPr marL="0" indent="0" algn="l" rtl="0">
                  <a:buNone/>
                </a:pPr>
                <a:r>
                  <a:rPr lang="en-US" sz="2000" b="1" dirty="0">
                    <a:solidFill>
                      <a:schemeClr val="tx1"/>
                    </a:solidFill>
                  </a:rPr>
                  <a:t> </a:t>
                </a:r>
                <a:r>
                  <a:rPr lang="en-US" sz="2000" b="1" dirty="0" smtClean="0">
                    <a:solidFill>
                      <a:schemeClr val="tx1"/>
                    </a:solidFill>
                  </a:rPr>
                  <a:t>     </a:t>
                </a:r>
                <a14:m>
                  <m:oMath xmlns:m="http://schemas.openxmlformats.org/officeDocument/2006/math">
                    <m:r>
                      <a:rPr lang="en-US" b="1" i="1" smtClean="0">
                        <a:solidFill>
                          <a:schemeClr val="tx1"/>
                        </a:solidFill>
                        <a:latin typeface="Cambria Math"/>
                      </a:rPr>
                      <m:t>= </m:t>
                    </m:r>
                    <m:f>
                      <m:fPr>
                        <m:ctrlPr>
                          <a:rPr lang="en-US" b="1" i="1" smtClean="0">
                            <a:solidFill>
                              <a:schemeClr val="tx1"/>
                            </a:solidFill>
                            <a:latin typeface="Cambria Math"/>
                          </a:rPr>
                        </m:ctrlPr>
                      </m:fPr>
                      <m:num>
                        <m:d>
                          <m:dPr>
                            <m:ctrlPr>
                              <a:rPr lang="en-US" b="1" i="1" smtClean="0">
                                <a:solidFill>
                                  <a:schemeClr val="tx1"/>
                                </a:solidFill>
                                <a:latin typeface="Cambria Math"/>
                              </a:rPr>
                            </m:ctrlPr>
                          </m:dPr>
                          <m:e>
                            <m:r>
                              <a:rPr lang="en-US" b="1" i="1" smtClean="0">
                                <a:solidFill>
                                  <a:schemeClr val="tx1"/>
                                </a:solidFill>
                                <a:latin typeface="Cambria Math"/>
                              </a:rPr>
                              <m:t>𝟒</m:t>
                            </m:r>
                            <m:r>
                              <a:rPr lang="en-US" b="1" i="1" smtClean="0">
                                <a:solidFill>
                                  <a:schemeClr val="tx1"/>
                                </a:solidFill>
                                <a:latin typeface="Cambria Math"/>
                                <a:ea typeface="Cambria Math"/>
                              </a:rPr>
                              <m:t>×</m:t>
                            </m:r>
                            <m:r>
                              <a:rPr lang="en-US" b="1" i="1" smtClean="0">
                                <a:solidFill>
                                  <a:schemeClr val="tx1"/>
                                </a:solidFill>
                                <a:latin typeface="Cambria Math"/>
                                <a:ea typeface="Cambria Math"/>
                              </a:rPr>
                              <m:t>𝟏𝟒𝟒</m:t>
                            </m:r>
                          </m:e>
                        </m:d>
                        <m:r>
                          <a:rPr lang="en-US" b="1" i="1" smtClean="0">
                            <a:solidFill>
                              <a:schemeClr val="tx1"/>
                            </a:solidFill>
                            <a:latin typeface="Cambria Math"/>
                          </a:rPr>
                          <m:t>−(</m:t>
                        </m:r>
                        <m:r>
                          <a:rPr lang="en-US" b="1" i="1" smtClean="0">
                            <a:solidFill>
                              <a:schemeClr val="tx1"/>
                            </a:solidFill>
                            <a:latin typeface="Cambria Math"/>
                          </a:rPr>
                          <m:t>𝟐𝟎</m:t>
                        </m:r>
                        <m:r>
                          <a:rPr lang="en-US" b="1" i="1" smtClean="0">
                            <a:solidFill>
                              <a:schemeClr val="tx1"/>
                            </a:solidFill>
                            <a:latin typeface="Cambria Math"/>
                            <a:ea typeface="Cambria Math"/>
                          </a:rPr>
                          <m:t>×</m:t>
                        </m:r>
                        <m:r>
                          <a:rPr lang="en-US" b="1" i="1" smtClean="0">
                            <a:solidFill>
                              <a:schemeClr val="tx1"/>
                            </a:solidFill>
                            <a:latin typeface="Cambria Math"/>
                          </a:rPr>
                          <m:t>𝟐𝟓</m:t>
                        </m:r>
                        <m:r>
                          <a:rPr lang="en-US" b="1" i="1" smtClean="0">
                            <a:solidFill>
                              <a:schemeClr val="tx1"/>
                            </a:solidFill>
                            <a:latin typeface="Cambria Math"/>
                          </a:rPr>
                          <m:t>)</m:t>
                        </m:r>
                      </m:num>
                      <m:den>
                        <m:d>
                          <m:dPr>
                            <m:ctrlPr>
                              <a:rPr lang="en-US" b="1" i="1" smtClean="0">
                                <a:solidFill>
                                  <a:schemeClr val="tx1"/>
                                </a:solidFill>
                                <a:latin typeface="Cambria Math"/>
                              </a:rPr>
                            </m:ctrlPr>
                          </m:dPr>
                          <m:e>
                            <m:r>
                              <a:rPr lang="en-US" b="1" i="1" smtClean="0">
                                <a:solidFill>
                                  <a:schemeClr val="tx1"/>
                                </a:solidFill>
                                <a:latin typeface="Cambria Math"/>
                              </a:rPr>
                              <m:t>𝟒</m:t>
                            </m:r>
                            <m:r>
                              <a:rPr lang="en-US" b="1" i="1" smtClean="0">
                                <a:solidFill>
                                  <a:schemeClr val="tx1"/>
                                </a:solidFill>
                                <a:latin typeface="Cambria Math"/>
                                <a:ea typeface="Cambria Math"/>
                              </a:rPr>
                              <m:t>×</m:t>
                            </m:r>
                            <m:r>
                              <a:rPr lang="en-US" b="1" i="1" smtClean="0">
                                <a:solidFill>
                                  <a:schemeClr val="tx1"/>
                                </a:solidFill>
                                <a:latin typeface="Cambria Math"/>
                                <a:ea typeface="Cambria Math"/>
                              </a:rPr>
                              <m:t>𝟏𝟐𝟎</m:t>
                            </m:r>
                          </m:e>
                        </m:d>
                        <m:r>
                          <a:rPr lang="en-US" b="1" i="1" smtClean="0">
                            <a:solidFill>
                              <a:schemeClr val="tx1"/>
                            </a:solidFill>
                            <a:latin typeface="Cambria Math"/>
                          </a:rPr>
                          <m:t>−</m:t>
                        </m:r>
                        <m:sSup>
                          <m:sSupPr>
                            <m:ctrlPr>
                              <a:rPr lang="en-US" b="1" i="1" smtClean="0">
                                <a:solidFill>
                                  <a:schemeClr val="tx1"/>
                                </a:solidFill>
                                <a:latin typeface="Cambria Math"/>
                              </a:rPr>
                            </m:ctrlPr>
                          </m:sSupPr>
                          <m:e>
                            <m:r>
                              <a:rPr lang="en-US" b="1" i="1" smtClean="0">
                                <a:solidFill>
                                  <a:schemeClr val="tx1"/>
                                </a:solidFill>
                                <a:latin typeface="Cambria Math"/>
                              </a:rPr>
                              <m:t>(</m:t>
                            </m:r>
                            <m:r>
                              <a:rPr lang="en-US" b="1" i="1" smtClean="0">
                                <a:solidFill>
                                  <a:schemeClr val="tx1"/>
                                </a:solidFill>
                                <a:latin typeface="Cambria Math"/>
                              </a:rPr>
                              <m:t>𝟐𝟎</m:t>
                            </m:r>
                            <m:r>
                              <a:rPr lang="en-US" b="1" i="1" smtClean="0">
                                <a:solidFill>
                                  <a:schemeClr val="tx1"/>
                                </a:solidFill>
                                <a:latin typeface="Cambria Math"/>
                              </a:rPr>
                              <m:t>)</m:t>
                            </m:r>
                          </m:e>
                          <m:sup>
                            <m:r>
                              <a:rPr lang="en-US" b="1" i="1" smtClean="0">
                                <a:solidFill>
                                  <a:schemeClr val="tx1"/>
                                </a:solidFill>
                                <a:latin typeface="Cambria Math"/>
                              </a:rPr>
                              <m:t>𝟐</m:t>
                            </m:r>
                          </m:sup>
                        </m:sSup>
                      </m:den>
                    </m:f>
                    <m:r>
                      <a:rPr lang="en-US" b="1" i="1" smtClean="0">
                        <a:solidFill>
                          <a:schemeClr val="tx1"/>
                        </a:solidFill>
                        <a:latin typeface="Cambria Math"/>
                      </a:rPr>
                      <m:t>=</m:t>
                    </m:r>
                    <m:f>
                      <m:fPr>
                        <m:ctrlPr>
                          <a:rPr lang="en-US" b="1" i="1" smtClean="0">
                            <a:solidFill>
                              <a:schemeClr val="tx1"/>
                            </a:solidFill>
                            <a:latin typeface="Cambria Math"/>
                          </a:rPr>
                        </m:ctrlPr>
                      </m:fPr>
                      <m:num>
                        <m:r>
                          <a:rPr lang="en-US" b="1" i="1" smtClean="0">
                            <a:solidFill>
                              <a:schemeClr val="tx1"/>
                            </a:solidFill>
                            <a:latin typeface="Cambria Math"/>
                          </a:rPr>
                          <m:t>𝟓𝟕𝟔</m:t>
                        </m:r>
                        <m:r>
                          <a:rPr lang="en-US" b="1" i="1" smtClean="0">
                            <a:solidFill>
                              <a:schemeClr val="tx1"/>
                            </a:solidFill>
                            <a:latin typeface="Cambria Math"/>
                          </a:rPr>
                          <m:t>−</m:t>
                        </m:r>
                        <m:r>
                          <a:rPr lang="en-US" b="1" i="1" smtClean="0">
                            <a:solidFill>
                              <a:schemeClr val="tx1"/>
                            </a:solidFill>
                            <a:latin typeface="Cambria Math"/>
                          </a:rPr>
                          <m:t>𝟓𝟎𝟎</m:t>
                        </m:r>
                      </m:num>
                      <m:den>
                        <m:r>
                          <a:rPr lang="en-US" b="1" i="1" smtClean="0">
                            <a:solidFill>
                              <a:schemeClr val="tx1"/>
                            </a:solidFill>
                            <a:latin typeface="Cambria Math"/>
                          </a:rPr>
                          <m:t>𝟒𝟖𝟎</m:t>
                        </m:r>
                        <m:r>
                          <a:rPr lang="en-US" b="1" i="1" smtClean="0">
                            <a:solidFill>
                              <a:schemeClr val="tx1"/>
                            </a:solidFill>
                            <a:latin typeface="Cambria Math"/>
                          </a:rPr>
                          <m:t>−</m:t>
                        </m:r>
                        <m:r>
                          <a:rPr lang="en-US" b="1" i="1" smtClean="0">
                            <a:solidFill>
                              <a:schemeClr val="tx1"/>
                            </a:solidFill>
                            <a:latin typeface="Cambria Math"/>
                          </a:rPr>
                          <m:t>𝟒𝟎𝟎</m:t>
                        </m:r>
                      </m:den>
                    </m:f>
                    <m:r>
                      <a:rPr lang="en-US" b="1" i="1" smtClean="0">
                        <a:solidFill>
                          <a:schemeClr val="tx1"/>
                        </a:solidFill>
                        <a:latin typeface="Cambria Math"/>
                      </a:rPr>
                      <m:t>=</m:t>
                    </m:r>
                    <m:f>
                      <m:fPr>
                        <m:ctrlPr>
                          <a:rPr lang="en-US" b="1" i="1" smtClean="0">
                            <a:solidFill>
                              <a:schemeClr val="tx1"/>
                            </a:solidFill>
                            <a:latin typeface="Cambria Math"/>
                          </a:rPr>
                        </m:ctrlPr>
                      </m:fPr>
                      <m:num>
                        <m:r>
                          <a:rPr lang="en-US" b="1" i="1" smtClean="0">
                            <a:solidFill>
                              <a:schemeClr val="tx1"/>
                            </a:solidFill>
                            <a:latin typeface="Cambria Math"/>
                          </a:rPr>
                          <m:t>𝟕𝟔</m:t>
                        </m:r>
                      </m:num>
                      <m:den>
                        <m:r>
                          <a:rPr lang="en-US" b="1" i="1" smtClean="0">
                            <a:solidFill>
                              <a:schemeClr val="tx1"/>
                            </a:solidFill>
                            <a:latin typeface="Cambria Math"/>
                          </a:rPr>
                          <m:t>𝟖𝟎</m:t>
                        </m:r>
                      </m:den>
                    </m:f>
                    <m:r>
                      <a:rPr lang="en-US" b="1" i="0" smtClean="0">
                        <a:solidFill>
                          <a:schemeClr val="tx1"/>
                        </a:solidFill>
                        <a:latin typeface="Cambria Math"/>
                      </a:rPr>
                      <m:t>=</m:t>
                    </m:r>
                    <m:r>
                      <a:rPr lang="en-US" b="1" i="0" smtClean="0">
                        <a:solidFill>
                          <a:schemeClr val="tx1"/>
                        </a:solidFill>
                        <a:latin typeface="Cambria Math"/>
                      </a:rPr>
                      <m:t>𝟎</m:t>
                    </m:r>
                    <m:r>
                      <a:rPr lang="en-US" b="1" i="0" smtClean="0">
                        <a:solidFill>
                          <a:schemeClr val="tx1"/>
                        </a:solidFill>
                        <a:latin typeface="Cambria Math"/>
                      </a:rPr>
                      <m:t>.</m:t>
                    </m:r>
                    <m:r>
                      <a:rPr lang="en-US" b="1" i="0" smtClean="0">
                        <a:solidFill>
                          <a:schemeClr val="tx1"/>
                        </a:solidFill>
                        <a:latin typeface="Cambria Math"/>
                      </a:rPr>
                      <m:t>𝟗𝟓</m:t>
                    </m:r>
                  </m:oMath>
                </a14:m>
                <a:endParaRPr lang="en-US" b="1" i="0" dirty="0" smtClean="0">
                  <a:solidFill>
                    <a:schemeClr val="tx1"/>
                  </a:solidFill>
                  <a:latin typeface="Cambria Math"/>
                </a:endParaRPr>
              </a:p>
              <a:p>
                <a:pPr marL="0" indent="0">
                  <a:buNone/>
                </a:pPr>
                <a14:m>
                  <m:oMath xmlns:m="http://schemas.openxmlformats.org/officeDocument/2006/math">
                    <m:acc>
                      <m:accPr>
                        <m:chr m:val="̅"/>
                        <m:ctrlPr>
                          <a:rPr lang="en-US" sz="2000" b="1" i="1" smtClean="0">
                            <a:solidFill>
                              <a:schemeClr val="tx1"/>
                            </a:solidFill>
                            <a:latin typeface="Cambria Math"/>
                          </a:rPr>
                        </m:ctrlPr>
                      </m:accPr>
                      <m:e>
                        <m:r>
                          <a:rPr lang="en-US" sz="2000" b="1" i="1" smtClean="0">
                            <a:solidFill>
                              <a:schemeClr val="tx1"/>
                            </a:solidFill>
                            <a:latin typeface="Cambria Math"/>
                          </a:rPr>
                          <m:t>𝒚</m:t>
                        </m:r>
                      </m:e>
                    </m:acc>
                    <m:r>
                      <a:rPr lang="en-US" sz="2000" b="1" i="0" smtClean="0">
                        <a:solidFill>
                          <a:schemeClr val="tx1"/>
                        </a:solidFill>
                        <a:latin typeface="Cambria Math"/>
                      </a:rPr>
                      <m:t>=</m:t>
                    </m:r>
                    <m:f>
                      <m:fPr>
                        <m:ctrlPr>
                          <a:rPr lang="en-US" sz="2000" b="1" i="1" smtClean="0">
                            <a:solidFill>
                              <a:schemeClr val="tx1"/>
                            </a:solidFill>
                            <a:latin typeface="Cambria Math"/>
                          </a:rPr>
                        </m:ctrlPr>
                      </m:fPr>
                      <m:num>
                        <m:nary>
                          <m:naryPr>
                            <m:chr m:val="∑"/>
                            <m:ctrlPr>
                              <a:rPr lang="en-US" sz="2200" b="1" i="1">
                                <a:solidFill>
                                  <a:prstClr val="black"/>
                                </a:solidFill>
                                <a:latin typeface="Cambria Math"/>
                              </a:rPr>
                            </m:ctrlPr>
                          </m:naryPr>
                          <m:sub>
                            <m:r>
                              <m:rPr>
                                <m:brk m:alnAt="23"/>
                              </m:rPr>
                              <a:rPr lang="en-US" sz="2200" b="1" i="1">
                                <a:solidFill>
                                  <a:prstClr val="black"/>
                                </a:solidFill>
                                <a:latin typeface="Cambria Math"/>
                              </a:rPr>
                              <m:t>𝒊</m:t>
                            </m:r>
                            <m:r>
                              <m:rPr>
                                <m:brk m:alnAt="23"/>
                              </m:rPr>
                              <a:rPr lang="en-US" sz="2200" b="1" i="1">
                                <a:solidFill>
                                  <a:prstClr val="black"/>
                                </a:solidFill>
                                <a:latin typeface="Cambria Math"/>
                              </a:rPr>
                              <m:t>=</m:t>
                            </m:r>
                            <m:r>
                              <m:rPr>
                                <m:brk m:alnAt="23"/>
                              </m:rPr>
                              <a:rPr lang="en-US" sz="2200" b="1" i="1">
                                <a:solidFill>
                                  <a:prstClr val="black"/>
                                </a:solidFill>
                                <a:latin typeface="Cambria Math"/>
                              </a:rPr>
                              <m:t>𝟏</m:t>
                            </m:r>
                          </m:sub>
                          <m:sup>
                            <m:r>
                              <a:rPr lang="en-US" sz="2200" b="1" i="1">
                                <a:solidFill>
                                  <a:prstClr val="black"/>
                                </a:solidFill>
                                <a:latin typeface="Cambria Math"/>
                              </a:rPr>
                              <m:t>𝟒</m:t>
                            </m:r>
                          </m:sup>
                          <m:e>
                            <m:sSub>
                              <m:sSubPr>
                                <m:ctrlPr>
                                  <a:rPr lang="en-US" sz="2200" b="1" i="1">
                                    <a:solidFill>
                                      <a:prstClr val="black"/>
                                    </a:solidFill>
                                    <a:latin typeface="Cambria Math"/>
                                  </a:rPr>
                                </m:ctrlPr>
                              </m:sSubPr>
                              <m:e>
                                <m:r>
                                  <a:rPr lang="en-US" sz="2200" b="1" i="1">
                                    <a:solidFill>
                                      <a:prstClr val="black"/>
                                    </a:solidFill>
                                    <a:latin typeface="Cambria Math"/>
                                  </a:rPr>
                                  <m:t>𝒚</m:t>
                                </m:r>
                              </m:e>
                              <m:sub>
                                <m:r>
                                  <a:rPr lang="en-US" sz="2200" b="1" i="1">
                                    <a:solidFill>
                                      <a:prstClr val="black"/>
                                    </a:solidFill>
                                    <a:latin typeface="Cambria Math"/>
                                  </a:rPr>
                                  <m:t>𝒊</m:t>
                                </m:r>
                              </m:sub>
                            </m:sSub>
                          </m:e>
                        </m:nary>
                      </m:num>
                      <m:den>
                        <m:r>
                          <a:rPr lang="en-US" sz="2000" b="1" i="1" smtClean="0">
                            <a:solidFill>
                              <a:schemeClr val="tx1"/>
                            </a:solidFill>
                            <a:latin typeface="Cambria Math"/>
                          </a:rPr>
                          <m:t>𝒏</m:t>
                        </m:r>
                      </m:den>
                    </m:f>
                    <m:r>
                      <a:rPr lang="en-US" sz="2000" b="1" i="1" smtClean="0">
                        <a:solidFill>
                          <a:schemeClr val="tx1"/>
                        </a:solidFill>
                        <a:latin typeface="Cambria Math"/>
                      </a:rPr>
                      <m:t>=</m:t>
                    </m:r>
                    <m:f>
                      <m:fPr>
                        <m:ctrlPr>
                          <a:rPr lang="en-US" sz="2000" b="1" i="1" smtClean="0">
                            <a:solidFill>
                              <a:schemeClr val="tx1"/>
                            </a:solidFill>
                            <a:latin typeface="Cambria Math"/>
                          </a:rPr>
                        </m:ctrlPr>
                      </m:fPr>
                      <m:num>
                        <m:r>
                          <a:rPr lang="en-US" sz="2000" b="1" i="1" smtClean="0">
                            <a:solidFill>
                              <a:schemeClr val="tx1"/>
                            </a:solidFill>
                            <a:latin typeface="Cambria Math"/>
                          </a:rPr>
                          <m:t>𝟐𝟓</m:t>
                        </m:r>
                      </m:num>
                      <m:den>
                        <m:r>
                          <a:rPr lang="en-US" sz="2000" b="1" i="1" smtClean="0">
                            <a:solidFill>
                              <a:schemeClr val="tx1"/>
                            </a:solidFill>
                            <a:latin typeface="Cambria Math"/>
                          </a:rPr>
                          <m:t>𝟒</m:t>
                        </m:r>
                      </m:den>
                    </m:f>
                    <m:r>
                      <a:rPr lang="en-US" sz="2000" b="1" i="1" smtClean="0">
                        <a:solidFill>
                          <a:schemeClr val="tx1"/>
                        </a:solidFill>
                        <a:latin typeface="Cambria Math"/>
                      </a:rPr>
                      <m:t>=</m:t>
                    </m:r>
                    <m:r>
                      <a:rPr lang="en-US" sz="2000" b="1" i="1" smtClean="0">
                        <a:solidFill>
                          <a:schemeClr val="tx1"/>
                        </a:solidFill>
                        <a:latin typeface="Cambria Math"/>
                      </a:rPr>
                      <m:t>𝟔</m:t>
                    </m:r>
                    <m:r>
                      <a:rPr lang="en-US" sz="2000" b="1" i="1" smtClean="0">
                        <a:solidFill>
                          <a:schemeClr val="tx1"/>
                        </a:solidFill>
                        <a:latin typeface="Cambria Math"/>
                      </a:rPr>
                      <m:t>.</m:t>
                    </m:r>
                    <m:r>
                      <a:rPr lang="en-US" sz="2000" b="1" i="1" smtClean="0">
                        <a:solidFill>
                          <a:schemeClr val="tx1"/>
                        </a:solidFill>
                        <a:latin typeface="Cambria Math"/>
                      </a:rPr>
                      <m:t>𝟐𝟓</m:t>
                    </m:r>
                    <m:r>
                      <a:rPr lang="en-US" sz="2000" b="1" i="1" smtClean="0">
                        <a:solidFill>
                          <a:schemeClr val="tx1"/>
                        </a:solidFill>
                        <a:latin typeface="Cambria Math"/>
                      </a:rPr>
                      <m:t>   </m:t>
                    </m:r>
                  </m:oMath>
                </a14:m>
                <a:r>
                  <a:rPr lang="en-US" sz="2000" b="1" i="1" dirty="0" smtClean="0">
                    <a:solidFill>
                      <a:schemeClr val="tx1"/>
                    </a:solidFill>
                    <a:latin typeface="Cambria Math"/>
                  </a:rPr>
                  <a:t>, </a:t>
                </a:r>
                <a14:m>
                  <m:oMath xmlns:m="http://schemas.openxmlformats.org/officeDocument/2006/math">
                    <m:acc>
                      <m:accPr>
                        <m:chr m:val="̅"/>
                        <m:ctrlPr>
                          <a:rPr lang="en-US" sz="2000" b="1" i="1">
                            <a:solidFill>
                              <a:prstClr val="black"/>
                            </a:solidFill>
                            <a:latin typeface="Cambria Math"/>
                          </a:rPr>
                        </m:ctrlPr>
                      </m:accPr>
                      <m:e>
                        <m:r>
                          <a:rPr lang="en-US" sz="2000" b="1" i="1" smtClean="0">
                            <a:solidFill>
                              <a:prstClr val="black"/>
                            </a:solidFill>
                            <a:latin typeface="Cambria Math"/>
                          </a:rPr>
                          <m:t>𝒙</m:t>
                        </m:r>
                      </m:e>
                    </m:acc>
                    <m:r>
                      <a:rPr lang="en-US" sz="2000" b="1">
                        <a:solidFill>
                          <a:prstClr val="black"/>
                        </a:solidFill>
                        <a:latin typeface="Cambria Math"/>
                      </a:rPr>
                      <m:t>=</m:t>
                    </m:r>
                    <m:f>
                      <m:fPr>
                        <m:ctrlPr>
                          <a:rPr lang="en-US" sz="2000" b="1" i="1">
                            <a:solidFill>
                              <a:prstClr val="black"/>
                            </a:solidFill>
                            <a:latin typeface="Cambria Math"/>
                          </a:rPr>
                        </m:ctrlPr>
                      </m:fPr>
                      <m:num>
                        <m:nary>
                          <m:naryPr>
                            <m:chr m:val="∑"/>
                            <m:ctrlPr>
                              <a:rPr lang="en-US" sz="2200" b="1" i="1">
                                <a:solidFill>
                                  <a:prstClr val="black"/>
                                </a:solidFill>
                                <a:latin typeface="Cambria Math"/>
                              </a:rPr>
                            </m:ctrlPr>
                          </m:naryPr>
                          <m:sub>
                            <m:r>
                              <m:rPr>
                                <m:brk m:alnAt="23"/>
                              </m:rPr>
                              <a:rPr lang="en-US" sz="2200" b="1" i="1">
                                <a:solidFill>
                                  <a:prstClr val="black"/>
                                </a:solidFill>
                                <a:latin typeface="Cambria Math"/>
                              </a:rPr>
                              <m:t>𝒊</m:t>
                            </m:r>
                            <m:r>
                              <m:rPr>
                                <m:brk m:alnAt="23"/>
                              </m:rPr>
                              <a:rPr lang="en-US" sz="2200" b="1" i="1">
                                <a:solidFill>
                                  <a:prstClr val="black"/>
                                </a:solidFill>
                                <a:latin typeface="Cambria Math"/>
                              </a:rPr>
                              <m:t>=</m:t>
                            </m:r>
                            <m:r>
                              <m:rPr>
                                <m:brk m:alnAt="23"/>
                              </m:rPr>
                              <a:rPr lang="en-US" sz="2200" b="1" i="1">
                                <a:solidFill>
                                  <a:prstClr val="black"/>
                                </a:solidFill>
                                <a:latin typeface="Cambria Math"/>
                              </a:rPr>
                              <m:t>𝟏</m:t>
                            </m:r>
                          </m:sub>
                          <m:sup>
                            <m:r>
                              <a:rPr lang="en-US" sz="2200" b="1" i="1">
                                <a:solidFill>
                                  <a:prstClr val="black"/>
                                </a:solidFill>
                                <a:latin typeface="Cambria Math"/>
                              </a:rPr>
                              <m:t>𝟒</m:t>
                            </m:r>
                          </m:sup>
                          <m:e>
                            <m:sSub>
                              <m:sSubPr>
                                <m:ctrlPr>
                                  <a:rPr lang="en-US" sz="2200" b="1" i="1">
                                    <a:solidFill>
                                      <a:prstClr val="black"/>
                                    </a:solidFill>
                                    <a:latin typeface="Cambria Math"/>
                                  </a:rPr>
                                </m:ctrlPr>
                              </m:sSubPr>
                              <m:e>
                                <m:r>
                                  <a:rPr lang="en-US" sz="2200" b="1" i="1" smtClean="0">
                                    <a:solidFill>
                                      <a:prstClr val="black"/>
                                    </a:solidFill>
                                    <a:latin typeface="Cambria Math"/>
                                  </a:rPr>
                                  <m:t>𝒙</m:t>
                                </m:r>
                              </m:e>
                              <m:sub>
                                <m:r>
                                  <a:rPr lang="en-US" sz="2200" b="1" i="1">
                                    <a:solidFill>
                                      <a:prstClr val="black"/>
                                    </a:solidFill>
                                    <a:latin typeface="Cambria Math"/>
                                  </a:rPr>
                                  <m:t>𝒊</m:t>
                                </m:r>
                              </m:sub>
                            </m:sSub>
                          </m:e>
                        </m:nary>
                      </m:num>
                      <m:den>
                        <m:r>
                          <a:rPr lang="en-US" sz="2000" b="1" i="1">
                            <a:solidFill>
                              <a:prstClr val="black"/>
                            </a:solidFill>
                            <a:latin typeface="Cambria Math"/>
                          </a:rPr>
                          <m:t>𝒏</m:t>
                        </m:r>
                      </m:den>
                    </m:f>
                    <m:r>
                      <a:rPr lang="en-US" sz="2000" b="1" i="1" smtClean="0">
                        <a:solidFill>
                          <a:prstClr val="black"/>
                        </a:solidFill>
                        <a:latin typeface="Cambria Math"/>
                      </a:rPr>
                      <m:t>=</m:t>
                    </m:r>
                    <m:f>
                      <m:fPr>
                        <m:ctrlPr>
                          <a:rPr lang="en-US" sz="2000" b="1" i="1" smtClean="0">
                            <a:solidFill>
                              <a:prstClr val="black"/>
                            </a:solidFill>
                            <a:latin typeface="Cambria Math"/>
                          </a:rPr>
                        </m:ctrlPr>
                      </m:fPr>
                      <m:num>
                        <m:r>
                          <a:rPr lang="en-US" sz="2000" b="1" i="1" smtClean="0">
                            <a:solidFill>
                              <a:prstClr val="black"/>
                            </a:solidFill>
                            <a:latin typeface="Cambria Math"/>
                          </a:rPr>
                          <m:t>𝟐𝟎</m:t>
                        </m:r>
                      </m:num>
                      <m:den>
                        <m:r>
                          <a:rPr lang="en-US" sz="2000" b="1" i="1" smtClean="0">
                            <a:solidFill>
                              <a:prstClr val="black"/>
                            </a:solidFill>
                            <a:latin typeface="Cambria Math"/>
                          </a:rPr>
                          <m:t>𝟒</m:t>
                        </m:r>
                      </m:den>
                    </m:f>
                    <m:r>
                      <a:rPr lang="en-US" sz="2000" b="1" i="1" smtClean="0">
                        <a:solidFill>
                          <a:prstClr val="black"/>
                        </a:solidFill>
                        <a:latin typeface="Cambria Math"/>
                      </a:rPr>
                      <m:t>=</m:t>
                    </m:r>
                    <m:r>
                      <a:rPr lang="en-US" sz="2000" b="1" i="1" smtClean="0">
                        <a:solidFill>
                          <a:prstClr val="black"/>
                        </a:solidFill>
                        <a:latin typeface="Cambria Math"/>
                      </a:rPr>
                      <m:t>𝟓</m:t>
                    </m:r>
                  </m:oMath>
                </a14:m>
                <a:endParaRPr lang="en-US" sz="2000" b="1" i="1" dirty="0" smtClean="0">
                  <a:solidFill>
                    <a:schemeClr val="tx1"/>
                  </a:solidFill>
                  <a:latin typeface="Cambria Math"/>
                </a:endParaRPr>
              </a:p>
              <a:p>
                <a:pPr marL="0" indent="0">
                  <a:buNone/>
                </a:pPr>
                <a14:m>
                  <m:oMath xmlns:m="http://schemas.openxmlformats.org/officeDocument/2006/math">
                    <m:sSub>
                      <m:sSubPr>
                        <m:ctrlPr>
                          <a:rPr lang="en-US" sz="2000" b="1" i="1" smtClean="0">
                            <a:solidFill>
                              <a:schemeClr val="tx1"/>
                            </a:solidFill>
                            <a:latin typeface="Cambria Math"/>
                          </a:rPr>
                        </m:ctrlPr>
                      </m:sSubPr>
                      <m:e>
                        <m:r>
                          <a:rPr lang="en-US" sz="2000" b="1" i="1" smtClean="0">
                            <a:solidFill>
                              <a:schemeClr val="tx1"/>
                            </a:solidFill>
                            <a:latin typeface="Cambria Math"/>
                            <a:ea typeface="Cambria Math"/>
                          </a:rPr>
                          <m:t>𝜷</m:t>
                        </m:r>
                      </m:e>
                      <m:sub>
                        <m:r>
                          <a:rPr lang="en-US" sz="2000" b="1" i="1" smtClean="0">
                            <a:solidFill>
                              <a:schemeClr val="tx1"/>
                            </a:solidFill>
                            <a:latin typeface="Cambria Math"/>
                          </a:rPr>
                          <m:t>𝟎</m:t>
                        </m:r>
                      </m:sub>
                    </m:sSub>
                    <m:r>
                      <a:rPr lang="en-US" sz="2000" b="1" i="1" smtClean="0">
                        <a:solidFill>
                          <a:schemeClr val="tx1"/>
                        </a:solidFill>
                        <a:latin typeface="Cambria Math"/>
                      </a:rPr>
                      <m:t>= </m:t>
                    </m:r>
                    <m:acc>
                      <m:accPr>
                        <m:chr m:val="̅"/>
                        <m:ctrlPr>
                          <a:rPr lang="en-US" sz="2000" b="1" i="1" smtClean="0">
                            <a:solidFill>
                              <a:schemeClr val="tx1"/>
                            </a:solidFill>
                            <a:latin typeface="Cambria Math"/>
                          </a:rPr>
                        </m:ctrlPr>
                      </m:accPr>
                      <m:e>
                        <m:r>
                          <a:rPr lang="en-US" sz="2000" b="1" i="0" smtClean="0">
                            <a:solidFill>
                              <a:schemeClr val="tx1"/>
                            </a:solidFill>
                            <a:latin typeface="Cambria Math"/>
                          </a:rPr>
                          <m:t>𝐲</m:t>
                        </m:r>
                      </m:e>
                    </m:acc>
                  </m:oMath>
                </a14:m>
                <a:r>
                  <a:rPr lang="en-US" sz="2000" b="1" dirty="0" smtClean="0">
                    <a:solidFill>
                      <a:schemeClr val="tx1"/>
                    </a:solidFill>
                  </a:rPr>
                  <a:t> </a:t>
                </a:r>
                <a14:m>
                  <m:oMath xmlns:m="http://schemas.openxmlformats.org/officeDocument/2006/math">
                    <m:r>
                      <a:rPr lang="en-US" sz="2000" b="1" i="1" dirty="0" smtClean="0">
                        <a:solidFill>
                          <a:schemeClr val="tx1"/>
                        </a:solidFill>
                        <a:latin typeface="Cambria Math"/>
                      </a:rPr>
                      <m:t>− </m:t>
                    </m:r>
                    <m:sSub>
                      <m:sSubPr>
                        <m:ctrlPr>
                          <a:rPr lang="en-US" sz="2000" b="1" i="1" dirty="0" smtClean="0">
                            <a:solidFill>
                              <a:schemeClr val="tx1"/>
                            </a:solidFill>
                            <a:latin typeface="Cambria Math"/>
                          </a:rPr>
                        </m:ctrlPr>
                      </m:sSubPr>
                      <m:e>
                        <m:r>
                          <a:rPr lang="en-US" sz="2000" b="1" i="1" dirty="0" smtClean="0">
                            <a:solidFill>
                              <a:schemeClr val="tx1"/>
                            </a:solidFill>
                            <a:latin typeface="Cambria Math"/>
                            <a:ea typeface="Cambria Math"/>
                          </a:rPr>
                          <m:t>𝜷</m:t>
                        </m:r>
                      </m:e>
                      <m:sub>
                        <m:r>
                          <a:rPr lang="en-US" sz="2000" b="1" i="1" dirty="0" smtClean="0">
                            <a:solidFill>
                              <a:schemeClr val="tx1"/>
                            </a:solidFill>
                            <a:latin typeface="Cambria Math"/>
                          </a:rPr>
                          <m:t>𝟏</m:t>
                        </m:r>
                      </m:sub>
                    </m:sSub>
                    <m:acc>
                      <m:accPr>
                        <m:chr m:val="̅"/>
                        <m:ctrlPr>
                          <a:rPr lang="en-US" sz="2000" b="1" i="1" dirty="0" smtClean="0">
                            <a:solidFill>
                              <a:schemeClr val="tx1"/>
                            </a:solidFill>
                            <a:latin typeface="Cambria Math"/>
                          </a:rPr>
                        </m:ctrlPr>
                      </m:accPr>
                      <m:e>
                        <m:r>
                          <a:rPr lang="en-US" sz="2000" b="1" i="1" dirty="0" smtClean="0">
                            <a:solidFill>
                              <a:schemeClr val="tx1"/>
                            </a:solidFill>
                            <a:latin typeface="Cambria Math"/>
                          </a:rPr>
                          <m:t>𝒙</m:t>
                        </m:r>
                      </m:e>
                    </m:acc>
                  </m:oMath>
                </a14:m>
                <a:r>
                  <a:rPr lang="en-US" sz="2000" b="1" dirty="0" smtClean="0">
                    <a:solidFill>
                      <a:schemeClr val="tx1"/>
                    </a:solidFill>
                  </a:rPr>
                  <a:t> </a:t>
                </a:r>
                <a14:m>
                  <m:oMath xmlns:m="http://schemas.openxmlformats.org/officeDocument/2006/math">
                    <m:r>
                      <a:rPr lang="en-US" sz="2000" b="1" i="1" dirty="0" smtClean="0">
                        <a:solidFill>
                          <a:schemeClr val="tx1"/>
                        </a:solidFill>
                        <a:latin typeface="Cambria Math"/>
                      </a:rPr>
                      <m:t>=</m:t>
                    </m:r>
                    <m:r>
                      <a:rPr lang="en-US" sz="2000" b="1" i="1" dirty="0" smtClean="0">
                        <a:solidFill>
                          <a:schemeClr val="tx1"/>
                        </a:solidFill>
                        <a:latin typeface="Cambria Math"/>
                      </a:rPr>
                      <m:t>𝟔</m:t>
                    </m:r>
                    <m:r>
                      <a:rPr lang="en-US" sz="2000" b="1" i="1" dirty="0" smtClean="0">
                        <a:solidFill>
                          <a:schemeClr val="tx1"/>
                        </a:solidFill>
                        <a:latin typeface="Cambria Math"/>
                      </a:rPr>
                      <m:t>.</m:t>
                    </m:r>
                    <m:r>
                      <a:rPr lang="en-US" sz="2000" b="1" i="1" dirty="0" smtClean="0">
                        <a:solidFill>
                          <a:schemeClr val="tx1"/>
                        </a:solidFill>
                        <a:latin typeface="Cambria Math"/>
                      </a:rPr>
                      <m:t>𝟐𝟓</m:t>
                    </m:r>
                    <m:r>
                      <a:rPr lang="en-US" sz="2000" b="1" i="1" dirty="0" smtClean="0">
                        <a:solidFill>
                          <a:schemeClr val="tx1"/>
                        </a:solidFill>
                        <a:latin typeface="Cambria Math"/>
                      </a:rPr>
                      <m:t>−</m:t>
                    </m:r>
                    <m:d>
                      <m:dPr>
                        <m:ctrlPr>
                          <a:rPr lang="en-US" sz="2000" b="1" i="1" dirty="0" smtClean="0">
                            <a:solidFill>
                              <a:schemeClr val="tx1"/>
                            </a:solidFill>
                            <a:latin typeface="Cambria Math"/>
                          </a:rPr>
                        </m:ctrlPr>
                      </m:dPr>
                      <m:e>
                        <m:r>
                          <a:rPr lang="en-US" sz="2000" b="1" i="1" dirty="0" smtClean="0">
                            <a:solidFill>
                              <a:schemeClr val="tx1"/>
                            </a:solidFill>
                            <a:latin typeface="Cambria Math"/>
                          </a:rPr>
                          <m:t>𝟎</m:t>
                        </m:r>
                        <m:r>
                          <a:rPr lang="en-US" sz="2000" b="1" i="1" dirty="0" smtClean="0">
                            <a:solidFill>
                              <a:schemeClr val="tx1"/>
                            </a:solidFill>
                            <a:latin typeface="Cambria Math"/>
                          </a:rPr>
                          <m:t>.</m:t>
                        </m:r>
                        <m:r>
                          <a:rPr lang="en-US" sz="2000" b="1" i="1" dirty="0" smtClean="0">
                            <a:solidFill>
                              <a:schemeClr val="tx1"/>
                            </a:solidFill>
                            <a:latin typeface="Cambria Math"/>
                          </a:rPr>
                          <m:t>𝟗𝟓</m:t>
                        </m:r>
                        <m:r>
                          <a:rPr lang="en-US" sz="2000" b="1" i="1" dirty="0">
                            <a:latin typeface="Cambria Math"/>
                            <a:ea typeface="Cambria Math"/>
                          </a:rPr>
                          <m:t>×</m:t>
                        </m:r>
                        <m:r>
                          <a:rPr lang="en-US" sz="2000" b="1" i="1" dirty="0" smtClean="0">
                            <a:latin typeface="Cambria Math"/>
                            <a:ea typeface="Cambria Math"/>
                          </a:rPr>
                          <m:t>𝟓</m:t>
                        </m:r>
                      </m:e>
                    </m:d>
                    <m:r>
                      <a:rPr lang="en-US" sz="2000" b="1" i="1" dirty="0" smtClean="0">
                        <a:solidFill>
                          <a:schemeClr val="tx1"/>
                        </a:solidFill>
                        <a:latin typeface="Cambria Math"/>
                      </a:rPr>
                      <m:t>=</m:t>
                    </m:r>
                    <m:r>
                      <a:rPr lang="en-US" sz="2000" b="1" i="1" dirty="0" smtClean="0">
                        <a:solidFill>
                          <a:schemeClr val="tx1"/>
                        </a:solidFill>
                        <a:latin typeface="Cambria Math"/>
                      </a:rPr>
                      <m:t>𝟏</m:t>
                    </m:r>
                    <m:r>
                      <a:rPr lang="en-US" sz="2000" b="1" i="1" dirty="0" smtClean="0">
                        <a:solidFill>
                          <a:schemeClr val="tx1"/>
                        </a:solidFill>
                        <a:latin typeface="Cambria Math"/>
                      </a:rPr>
                      <m:t>.</m:t>
                    </m:r>
                    <m:r>
                      <a:rPr lang="en-US" sz="2000" b="1" i="1" dirty="0" smtClean="0">
                        <a:solidFill>
                          <a:schemeClr val="tx1"/>
                        </a:solidFill>
                        <a:latin typeface="Cambria Math"/>
                      </a:rPr>
                      <m:t>𝟓</m:t>
                    </m:r>
                  </m:oMath>
                </a14:m>
                <a:endParaRPr lang="ar-IQ" sz="2000"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15616" y="908720"/>
                <a:ext cx="7128792" cy="5217443"/>
              </a:xfrm>
              <a:blipFill rotWithShape="1">
                <a:blip r:embed="rId2"/>
                <a:stretch>
                  <a:fillRect l="-342"/>
                </a:stretch>
              </a:blipFill>
            </p:spPr>
            <p:txBody>
              <a:bodyPr/>
              <a:lstStyle/>
              <a:p>
                <a:r>
                  <a:rPr lang="en-US">
                    <a:noFill/>
                  </a:rPr>
                  <a:t> </a:t>
                </a:r>
              </a:p>
            </p:txBody>
          </p:sp>
        </mc:Fallback>
      </mc:AlternateContent>
    </p:spTree>
    <p:extLst>
      <p:ext uri="{BB962C8B-B14F-4D97-AF65-F5344CB8AC3E}">
        <p14:creationId xmlns:p14="http://schemas.microsoft.com/office/powerpoint/2010/main" val="4258080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87624" y="908720"/>
                <a:ext cx="7272808" cy="5289451"/>
              </a:xfrm>
            </p:spPr>
            <p:txBody>
              <a:bodyPr>
                <a:normAutofit/>
              </a:bodyPr>
              <a:lstStyle/>
              <a:p>
                <a:pPr marL="0" indent="0" algn="l" rtl="0">
                  <a:buNone/>
                </a:pPr>
                <a:r>
                  <a:rPr lang="en-US" sz="2400" b="1" dirty="0" smtClean="0"/>
                  <a:t>The fitted regression line :</a:t>
                </a:r>
              </a:p>
              <a:p>
                <a:pPr marL="0" lvl="0" indent="0" algn="l" rtl="0">
                  <a:buNone/>
                </a:pPr>
                <a14:m>
                  <m:oMath xmlns:m="http://schemas.openxmlformats.org/officeDocument/2006/math">
                    <m:acc>
                      <m:accPr>
                        <m:chr m:val="̂"/>
                        <m:ctrlPr>
                          <a:rPr lang="en-US" sz="2400" b="1" i="1" smtClean="0">
                            <a:solidFill>
                              <a:schemeClr val="tx1"/>
                            </a:solidFill>
                            <a:latin typeface="Cambria Math"/>
                          </a:rPr>
                        </m:ctrlPr>
                      </m:accPr>
                      <m:e>
                        <m:r>
                          <a:rPr lang="en-US" sz="2400" b="1" i="1">
                            <a:solidFill>
                              <a:schemeClr val="tx1"/>
                            </a:solidFill>
                            <a:latin typeface="Cambria Math"/>
                          </a:rPr>
                          <m:t>𝒚</m:t>
                        </m:r>
                      </m:e>
                    </m:acc>
                  </m:oMath>
                </a14:m>
                <a:r>
                  <a:rPr lang="en-US" sz="2400" b="1" dirty="0">
                    <a:solidFill>
                      <a:schemeClr val="tx1"/>
                    </a:solidFill>
                    <a:latin typeface="Arial" panose="020B0604020202020204" pitchFamily="34" charset="0"/>
                    <a:cs typeface="Arial" panose="020B0604020202020204" pitchFamily="34" charset="0"/>
                  </a:rPr>
                  <a:t> </a:t>
                </a:r>
                <a14:m>
                  <m:oMath xmlns:m="http://schemas.openxmlformats.org/officeDocument/2006/math">
                    <m:r>
                      <a:rPr lang="en-US" sz="2400" b="1" i="1" dirty="0">
                        <a:solidFill>
                          <a:schemeClr val="tx1"/>
                        </a:solidFill>
                        <a:latin typeface="Cambria Math"/>
                        <a:cs typeface="Arial" panose="020B0604020202020204" pitchFamily="34" charset="0"/>
                      </a:rPr>
                      <m:t>=</m:t>
                    </m:r>
                    <m:sSub>
                      <m:sSubPr>
                        <m:ctrlPr>
                          <a:rPr lang="en-US" sz="2400" b="1" i="1" dirty="0">
                            <a:solidFill>
                              <a:schemeClr val="tx1"/>
                            </a:solidFill>
                            <a:latin typeface="Cambria Math"/>
                            <a:cs typeface="Arial" panose="020B0604020202020204" pitchFamily="34" charset="0"/>
                          </a:rPr>
                        </m:ctrlPr>
                      </m:sSubPr>
                      <m:e>
                        <m:acc>
                          <m:accPr>
                            <m:chr m:val="̂"/>
                            <m:ctrlPr>
                              <a:rPr lang="en-US" sz="2400" b="1" i="1" dirty="0">
                                <a:solidFill>
                                  <a:schemeClr val="tx1"/>
                                </a:solidFill>
                                <a:latin typeface="Cambria Math"/>
                                <a:cs typeface="Arial" panose="020B0604020202020204" pitchFamily="34" charset="0"/>
                              </a:rPr>
                            </m:ctrlPr>
                          </m:accPr>
                          <m:e>
                            <m:r>
                              <a:rPr lang="en-US" sz="2400" b="1" i="1" dirty="0">
                                <a:solidFill>
                                  <a:schemeClr val="tx1"/>
                                </a:solidFill>
                                <a:latin typeface="Cambria Math"/>
                                <a:ea typeface="Cambria Math"/>
                                <a:cs typeface="Arial" panose="020B0604020202020204" pitchFamily="34" charset="0"/>
                              </a:rPr>
                              <m:t>𝜷</m:t>
                            </m:r>
                          </m:e>
                        </m:acc>
                      </m:e>
                      <m:sub>
                        <m:r>
                          <a:rPr lang="en-US" sz="2400" b="1" i="1" dirty="0">
                            <a:solidFill>
                              <a:schemeClr val="tx1"/>
                            </a:solidFill>
                            <a:latin typeface="Cambria Math"/>
                            <a:cs typeface="Arial" panose="020B0604020202020204" pitchFamily="34" charset="0"/>
                          </a:rPr>
                          <m:t>𝟎</m:t>
                        </m:r>
                      </m:sub>
                    </m:sSub>
                    <m:r>
                      <a:rPr lang="en-US" sz="2400" b="1" i="1" dirty="0">
                        <a:solidFill>
                          <a:schemeClr val="tx1"/>
                        </a:solidFill>
                        <a:latin typeface="Cambria Math"/>
                        <a:cs typeface="Arial" panose="020B0604020202020204" pitchFamily="34" charset="0"/>
                      </a:rPr>
                      <m:t>+</m:t>
                    </m:r>
                    <m:sSub>
                      <m:sSubPr>
                        <m:ctrlPr>
                          <a:rPr lang="en-US" sz="2400" b="1" i="1" dirty="0">
                            <a:solidFill>
                              <a:schemeClr val="tx1"/>
                            </a:solidFill>
                            <a:latin typeface="Cambria Math"/>
                            <a:cs typeface="Arial" panose="020B0604020202020204" pitchFamily="34" charset="0"/>
                          </a:rPr>
                        </m:ctrlPr>
                      </m:sSubPr>
                      <m:e>
                        <m:acc>
                          <m:accPr>
                            <m:chr m:val="̂"/>
                            <m:ctrlPr>
                              <a:rPr lang="en-US" sz="2400" b="1" i="1" dirty="0">
                                <a:solidFill>
                                  <a:schemeClr val="tx1"/>
                                </a:solidFill>
                                <a:latin typeface="Cambria Math"/>
                                <a:cs typeface="Arial" panose="020B0604020202020204" pitchFamily="34" charset="0"/>
                              </a:rPr>
                            </m:ctrlPr>
                          </m:accPr>
                          <m:e>
                            <m:r>
                              <a:rPr lang="en-US" sz="2400" b="1" i="1" dirty="0">
                                <a:solidFill>
                                  <a:schemeClr val="tx1"/>
                                </a:solidFill>
                                <a:latin typeface="Cambria Math"/>
                                <a:ea typeface="Cambria Math"/>
                                <a:cs typeface="Arial" panose="020B0604020202020204" pitchFamily="34" charset="0"/>
                              </a:rPr>
                              <m:t>𝜷</m:t>
                            </m:r>
                          </m:e>
                        </m:acc>
                      </m:e>
                      <m:sub>
                        <m:r>
                          <a:rPr lang="en-US" sz="2400" b="1" i="1" dirty="0">
                            <a:solidFill>
                              <a:schemeClr val="tx1"/>
                            </a:solidFill>
                            <a:latin typeface="Cambria Math"/>
                            <a:cs typeface="Arial" panose="020B0604020202020204" pitchFamily="34" charset="0"/>
                          </a:rPr>
                          <m:t>𝟏</m:t>
                        </m:r>
                      </m:sub>
                    </m:sSub>
                    <m:r>
                      <a:rPr lang="en-US" sz="2400" b="1" i="1" dirty="0">
                        <a:solidFill>
                          <a:schemeClr val="tx1"/>
                        </a:solidFill>
                        <a:latin typeface="Cambria Math"/>
                        <a:cs typeface="Arial" panose="020B0604020202020204" pitchFamily="34" charset="0"/>
                      </a:rPr>
                      <m:t>𝒙</m:t>
                    </m:r>
                    <m:r>
                      <a:rPr lang="en-US" sz="2400" b="1" i="1" dirty="0" smtClean="0">
                        <a:solidFill>
                          <a:schemeClr val="tx1"/>
                        </a:solidFill>
                        <a:latin typeface="Cambria Math"/>
                        <a:cs typeface="Arial" panose="020B0604020202020204" pitchFamily="34" charset="0"/>
                      </a:rPr>
                      <m:t>=</m:t>
                    </m:r>
                    <m:r>
                      <a:rPr lang="en-US" sz="2400" b="1" i="1" dirty="0" smtClean="0">
                        <a:solidFill>
                          <a:schemeClr val="tx1"/>
                        </a:solidFill>
                        <a:latin typeface="Cambria Math"/>
                        <a:cs typeface="Arial" panose="020B0604020202020204" pitchFamily="34" charset="0"/>
                      </a:rPr>
                      <m:t>𝟏</m:t>
                    </m:r>
                    <m:r>
                      <a:rPr lang="en-US" sz="2400" b="1" i="1" dirty="0" smtClean="0">
                        <a:solidFill>
                          <a:schemeClr val="tx1"/>
                        </a:solidFill>
                        <a:latin typeface="Cambria Math"/>
                        <a:cs typeface="Arial" panose="020B0604020202020204" pitchFamily="34" charset="0"/>
                      </a:rPr>
                      <m:t>.</m:t>
                    </m:r>
                    <m:r>
                      <a:rPr lang="en-US" sz="2400" b="1" i="1" dirty="0" smtClean="0">
                        <a:solidFill>
                          <a:schemeClr val="tx1"/>
                        </a:solidFill>
                        <a:latin typeface="Cambria Math"/>
                        <a:cs typeface="Arial" panose="020B0604020202020204" pitchFamily="34" charset="0"/>
                      </a:rPr>
                      <m:t>𝟓</m:t>
                    </m:r>
                    <m:r>
                      <a:rPr lang="en-US" sz="2400" b="1" i="1" dirty="0" smtClean="0">
                        <a:solidFill>
                          <a:schemeClr val="tx1"/>
                        </a:solidFill>
                        <a:latin typeface="Cambria Math"/>
                        <a:cs typeface="Arial" panose="020B0604020202020204" pitchFamily="34" charset="0"/>
                      </a:rPr>
                      <m:t>+</m:t>
                    </m:r>
                    <m:r>
                      <a:rPr lang="en-US" sz="2400" b="1" i="1" dirty="0" smtClean="0">
                        <a:solidFill>
                          <a:schemeClr val="tx1"/>
                        </a:solidFill>
                        <a:latin typeface="Cambria Math"/>
                        <a:cs typeface="Arial" panose="020B0604020202020204" pitchFamily="34" charset="0"/>
                      </a:rPr>
                      <m:t>𝟎</m:t>
                    </m:r>
                    <m:r>
                      <a:rPr lang="en-US" sz="2400" b="1" i="1" dirty="0" smtClean="0">
                        <a:solidFill>
                          <a:schemeClr val="tx1"/>
                        </a:solidFill>
                        <a:latin typeface="Cambria Math"/>
                        <a:cs typeface="Arial" panose="020B0604020202020204" pitchFamily="34" charset="0"/>
                      </a:rPr>
                      <m:t>.</m:t>
                    </m:r>
                    <m:r>
                      <a:rPr lang="en-US" sz="2400" b="1" i="1" dirty="0" smtClean="0">
                        <a:solidFill>
                          <a:schemeClr val="tx1"/>
                        </a:solidFill>
                        <a:latin typeface="Cambria Math"/>
                        <a:cs typeface="Arial" panose="020B0604020202020204" pitchFamily="34" charset="0"/>
                      </a:rPr>
                      <m:t>𝟗𝟓</m:t>
                    </m:r>
                    <m:r>
                      <a:rPr lang="en-US" sz="2400" b="1" i="1" dirty="0" smtClean="0">
                        <a:solidFill>
                          <a:schemeClr val="tx1"/>
                        </a:solidFill>
                        <a:latin typeface="Cambria Math"/>
                        <a:cs typeface="Arial" panose="020B0604020202020204" pitchFamily="34" charset="0"/>
                      </a:rPr>
                      <m:t>𝒙</m:t>
                    </m:r>
                    <m:r>
                      <a:rPr lang="en-US" sz="2400" b="1" i="1" dirty="0" smtClean="0">
                        <a:solidFill>
                          <a:schemeClr val="tx1"/>
                        </a:solidFill>
                        <a:latin typeface="Cambria Math"/>
                        <a:cs typeface="Arial" panose="020B0604020202020204" pitchFamily="34" charset="0"/>
                      </a:rPr>
                      <m:t>  </m:t>
                    </m:r>
                  </m:oMath>
                </a14:m>
                <a:endParaRPr lang="en-US" sz="2400" b="1" dirty="0" smtClean="0">
                  <a:solidFill>
                    <a:schemeClr val="tx1"/>
                  </a:solidFill>
                  <a:latin typeface="Arial" panose="020B0604020202020204" pitchFamily="34" charset="0"/>
                  <a:cs typeface="Arial" panose="020B0604020202020204" pitchFamily="34" charset="0"/>
                </a:endParaRPr>
              </a:p>
              <a:p>
                <a:pPr marL="0" lvl="0" indent="0" algn="l" rtl="0">
                  <a:buNone/>
                </a:pPr>
                <a14:m>
                  <m:oMath xmlns:m="http://schemas.openxmlformats.org/officeDocument/2006/math">
                    <m:sSup>
                      <m:sSupPr>
                        <m:ctrlPr>
                          <a:rPr lang="en-US" sz="2400" b="1" i="1" smtClean="0">
                            <a:solidFill>
                              <a:schemeClr val="tx1"/>
                            </a:solidFill>
                            <a:latin typeface="Cambria Math"/>
                            <a:cs typeface="Arial" panose="020B0604020202020204" pitchFamily="34" charset="0"/>
                          </a:rPr>
                        </m:ctrlPr>
                      </m:sSupPr>
                      <m:e>
                        <m:r>
                          <a:rPr lang="en-US" sz="2400" b="1" i="1" smtClean="0">
                            <a:solidFill>
                              <a:schemeClr val="tx1"/>
                            </a:solidFill>
                            <a:latin typeface="Cambria Math"/>
                            <a:ea typeface="Cambria Math"/>
                            <a:cs typeface="Arial" panose="020B0604020202020204" pitchFamily="34" charset="0"/>
                          </a:rPr>
                          <m:t>𝝈</m:t>
                        </m:r>
                      </m:e>
                      <m:sup>
                        <m:r>
                          <a:rPr lang="en-US" sz="2400" b="1" i="1" smtClean="0">
                            <a:solidFill>
                              <a:schemeClr val="tx1"/>
                            </a:solidFill>
                            <a:latin typeface="Cambria Math"/>
                            <a:cs typeface="Arial" panose="020B0604020202020204" pitchFamily="34" charset="0"/>
                          </a:rPr>
                          <m:t>𝟐</m:t>
                        </m:r>
                      </m:sup>
                    </m:sSup>
                    <m:r>
                      <a:rPr lang="en-US" sz="2400" b="1" i="1" smtClean="0">
                        <a:solidFill>
                          <a:schemeClr val="tx1"/>
                        </a:solidFill>
                        <a:latin typeface="Cambria Math"/>
                        <a:cs typeface="Arial" panose="020B0604020202020204" pitchFamily="34" charset="0"/>
                      </a:rPr>
                      <m:t>= </m:t>
                    </m:r>
                    <m:f>
                      <m:fPr>
                        <m:ctrlPr>
                          <a:rPr lang="en-US" sz="2400" b="1" i="1" smtClean="0">
                            <a:solidFill>
                              <a:schemeClr val="tx1"/>
                            </a:solidFill>
                            <a:latin typeface="Cambria Math"/>
                            <a:cs typeface="Arial" panose="020B0604020202020204" pitchFamily="34" charset="0"/>
                          </a:rPr>
                        </m:ctrlPr>
                      </m:fPr>
                      <m:num>
                        <m:nary>
                          <m:naryPr>
                            <m:chr m:val="∑"/>
                            <m:ctrlPr>
                              <a:rPr lang="en-US" sz="2400" b="1" i="1">
                                <a:solidFill>
                                  <a:schemeClr val="tx1"/>
                                </a:solidFill>
                                <a:latin typeface="Cambria Math"/>
                              </a:rPr>
                            </m:ctrlPr>
                          </m:naryPr>
                          <m:sub>
                            <m:r>
                              <m:rPr>
                                <m:brk m:alnAt="23"/>
                              </m:rPr>
                              <a:rPr lang="en-US" sz="2400" b="1" i="1">
                                <a:solidFill>
                                  <a:schemeClr val="tx1"/>
                                </a:solidFill>
                                <a:latin typeface="Cambria Math"/>
                              </a:rPr>
                              <m:t>𝒊</m:t>
                            </m:r>
                            <m:r>
                              <m:rPr>
                                <m:brk m:alnAt="23"/>
                              </m:rPr>
                              <a:rPr lang="en-US" sz="2400" b="1" i="1">
                                <a:solidFill>
                                  <a:schemeClr val="tx1"/>
                                </a:solidFill>
                                <a:latin typeface="Cambria Math"/>
                              </a:rPr>
                              <m:t>=</m:t>
                            </m:r>
                            <m:r>
                              <m:rPr>
                                <m:brk m:alnAt="23"/>
                              </m:rPr>
                              <a:rPr lang="en-US" sz="2400" b="1" i="1">
                                <a:solidFill>
                                  <a:schemeClr val="tx1"/>
                                </a:solidFill>
                                <a:latin typeface="Cambria Math"/>
                              </a:rPr>
                              <m:t>𝟏</m:t>
                            </m:r>
                          </m:sub>
                          <m:sup>
                            <m:r>
                              <a:rPr lang="en-US" sz="2400" b="1" i="1">
                                <a:solidFill>
                                  <a:schemeClr val="tx1"/>
                                </a:solidFill>
                                <a:latin typeface="Cambria Math"/>
                              </a:rPr>
                              <m:t>𝒏</m:t>
                            </m:r>
                          </m:sup>
                          <m:e>
                            <m:sSubSup>
                              <m:sSubSupPr>
                                <m:ctrlPr>
                                  <a:rPr lang="en-US" sz="2400" b="1" i="1">
                                    <a:solidFill>
                                      <a:schemeClr val="tx1"/>
                                    </a:solidFill>
                                    <a:latin typeface="Cambria Math"/>
                                  </a:rPr>
                                </m:ctrlPr>
                              </m:sSubSupPr>
                              <m:e>
                                <m:sSub>
                                  <m:sSubPr>
                                    <m:ctrlPr>
                                      <a:rPr lang="en-US" sz="2400" b="1" i="1">
                                        <a:solidFill>
                                          <a:schemeClr val="tx1"/>
                                        </a:solidFill>
                                        <a:latin typeface="Cambria Math"/>
                                      </a:rPr>
                                    </m:ctrlPr>
                                  </m:sSubPr>
                                  <m:e>
                                    <m:r>
                                      <a:rPr lang="en-US" sz="2400" b="1" i="1">
                                        <a:solidFill>
                                          <a:schemeClr val="tx1"/>
                                        </a:solidFill>
                                        <a:latin typeface="Cambria Math"/>
                                      </a:rPr>
                                      <m:t>𝒚</m:t>
                                    </m:r>
                                  </m:e>
                                  <m:sub>
                                    <m:r>
                                      <a:rPr lang="en-US" sz="2400" b="1" i="1">
                                        <a:solidFill>
                                          <a:schemeClr val="tx1"/>
                                        </a:solidFill>
                                        <a:latin typeface="Cambria Math"/>
                                      </a:rPr>
                                      <m:t>𝒊</m:t>
                                    </m:r>
                                  </m:sub>
                                </m:sSub>
                              </m:e>
                              <m:sub/>
                              <m:sup>
                                <m:r>
                                  <a:rPr lang="en-US" sz="2400" b="1" i="1">
                                    <a:solidFill>
                                      <a:schemeClr val="tx1"/>
                                    </a:solidFill>
                                    <a:latin typeface="Cambria Math"/>
                                  </a:rPr>
                                  <m:t>𝟐</m:t>
                                </m:r>
                              </m:sup>
                            </m:sSubSup>
                            <m:r>
                              <a:rPr lang="en-US" sz="2400" b="1" i="1">
                                <a:solidFill>
                                  <a:schemeClr val="tx1"/>
                                </a:solidFill>
                                <a:latin typeface="Cambria Math"/>
                              </a:rPr>
                              <m:t>−</m:t>
                            </m:r>
                            <m:sSub>
                              <m:sSubPr>
                                <m:ctrlPr>
                                  <a:rPr lang="en-US" sz="2400" b="1" i="1">
                                    <a:solidFill>
                                      <a:schemeClr val="tx1"/>
                                    </a:solidFill>
                                    <a:latin typeface="Cambria Math"/>
                                  </a:rPr>
                                </m:ctrlPr>
                              </m:sSubPr>
                              <m:e>
                                <m:acc>
                                  <m:accPr>
                                    <m:chr m:val="̂"/>
                                    <m:ctrlPr>
                                      <a:rPr lang="en-US" sz="2400" b="1" i="1">
                                        <a:solidFill>
                                          <a:schemeClr val="tx1"/>
                                        </a:solidFill>
                                        <a:latin typeface="Cambria Math"/>
                                      </a:rPr>
                                    </m:ctrlPr>
                                  </m:accPr>
                                  <m:e>
                                    <m:r>
                                      <a:rPr lang="en-US" sz="2400" b="1" i="1">
                                        <a:solidFill>
                                          <a:schemeClr val="tx1"/>
                                        </a:solidFill>
                                        <a:latin typeface="Cambria Math"/>
                                        <a:ea typeface="Cambria Math"/>
                                      </a:rPr>
                                      <m:t>𝜷</m:t>
                                    </m:r>
                                  </m:e>
                                </m:acc>
                              </m:e>
                              <m:sub>
                                <m:r>
                                  <a:rPr lang="en-US" sz="2400" b="1" i="1">
                                    <a:solidFill>
                                      <a:schemeClr val="tx1"/>
                                    </a:solidFill>
                                    <a:latin typeface="Cambria Math"/>
                                  </a:rPr>
                                  <m:t>𝟎</m:t>
                                </m:r>
                              </m:sub>
                            </m:sSub>
                          </m:e>
                        </m:nary>
                        <m:nary>
                          <m:naryPr>
                            <m:chr m:val="∑"/>
                            <m:ctrlPr>
                              <a:rPr lang="en-US" sz="2400" b="1" i="1">
                                <a:solidFill>
                                  <a:schemeClr val="tx1"/>
                                </a:solidFill>
                                <a:latin typeface="Cambria Math"/>
                              </a:rPr>
                            </m:ctrlPr>
                          </m:naryPr>
                          <m:sub>
                            <m:r>
                              <m:rPr>
                                <m:brk m:alnAt="23"/>
                              </m:rPr>
                              <a:rPr lang="en-US" sz="2400" b="1" i="1">
                                <a:solidFill>
                                  <a:schemeClr val="tx1"/>
                                </a:solidFill>
                                <a:latin typeface="Cambria Math"/>
                              </a:rPr>
                              <m:t>𝒊</m:t>
                            </m:r>
                            <m:r>
                              <m:rPr>
                                <m:brk m:alnAt="23"/>
                              </m:rPr>
                              <a:rPr lang="en-US" sz="2400" b="1" i="1">
                                <a:solidFill>
                                  <a:schemeClr val="tx1"/>
                                </a:solidFill>
                                <a:latin typeface="Cambria Math"/>
                              </a:rPr>
                              <m:t>=</m:t>
                            </m:r>
                            <m:r>
                              <m:rPr>
                                <m:brk m:alnAt="23"/>
                              </m:rPr>
                              <a:rPr lang="en-US" sz="2400" b="1" i="1">
                                <a:solidFill>
                                  <a:schemeClr val="tx1"/>
                                </a:solidFill>
                                <a:latin typeface="Cambria Math"/>
                              </a:rPr>
                              <m:t>𝟏</m:t>
                            </m:r>
                          </m:sub>
                          <m:sup>
                            <m:r>
                              <a:rPr lang="en-US" sz="2400" b="1" i="1">
                                <a:solidFill>
                                  <a:schemeClr val="tx1"/>
                                </a:solidFill>
                                <a:latin typeface="Cambria Math"/>
                              </a:rPr>
                              <m:t>𝒏</m:t>
                            </m:r>
                          </m:sup>
                          <m:e>
                            <m:sSub>
                              <m:sSubPr>
                                <m:ctrlPr>
                                  <a:rPr lang="en-US" sz="2400" b="1" i="1">
                                    <a:solidFill>
                                      <a:schemeClr val="tx1"/>
                                    </a:solidFill>
                                    <a:latin typeface="Cambria Math"/>
                                  </a:rPr>
                                </m:ctrlPr>
                              </m:sSubPr>
                              <m:e>
                                <m:r>
                                  <a:rPr lang="en-US" sz="2400" b="1" i="1">
                                    <a:solidFill>
                                      <a:schemeClr val="tx1"/>
                                    </a:solidFill>
                                    <a:latin typeface="Cambria Math"/>
                                  </a:rPr>
                                  <m:t>𝒚</m:t>
                                </m:r>
                              </m:e>
                              <m:sub>
                                <m:r>
                                  <a:rPr lang="en-US" sz="2400" b="1" i="1">
                                    <a:solidFill>
                                      <a:schemeClr val="tx1"/>
                                    </a:solidFill>
                                    <a:latin typeface="Cambria Math"/>
                                  </a:rPr>
                                  <m:t>𝒊</m:t>
                                </m:r>
                              </m:sub>
                            </m:sSub>
                          </m:e>
                        </m:nary>
                        <m:r>
                          <a:rPr lang="en-US" sz="2400" b="1" i="1">
                            <a:solidFill>
                              <a:schemeClr val="tx1"/>
                            </a:solidFill>
                            <a:latin typeface="Cambria Math"/>
                          </a:rPr>
                          <m:t>−</m:t>
                        </m:r>
                        <m:sSub>
                          <m:sSubPr>
                            <m:ctrlPr>
                              <a:rPr lang="en-US" sz="2400" b="1" i="1">
                                <a:solidFill>
                                  <a:schemeClr val="tx1"/>
                                </a:solidFill>
                                <a:latin typeface="Cambria Math"/>
                              </a:rPr>
                            </m:ctrlPr>
                          </m:sSubPr>
                          <m:e>
                            <m:acc>
                              <m:accPr>
                                <m:chr m:val="̂"/>
                                <m:ctrlPr>
                                  <a:rPr lang="en-US" sz="2400" b="1" i="1">
                                    <a:solidFill>
                                      <a:schemeClr val="tx1"/>
                                    </a:solidFill>
                                    <a:latin typeface="Cambria Math"/>
                                  </a:rPr>
                                </m:ctrlPr>
                              </m:accPr>
                              <m:e>
                                <m:r>
                                  <a:rPr lang="en-US" sz="2400" b="1" i="1">
                                    <a:solidFill>
                                      <a:schemeClr val="tx1"/>
                                    </a:solidFill>
                                    <a:latin typeface="Cambria Math"/>
                                    <a:ea typeface="Cambria Math"/>
                                  </a:rPr>
                                  <m:t>𝜷</m:t>
                                </m:r>
                              </m:e>
                            </m:acc>
                          </m:e>
                          <m:sub>
                            <m:r>
                              <a:rPr lang="en-US" sz="2400" b="1" i="1">
                                <a:solidFill>
                                  <a:schemeClr val="tx1"/>
                                </a:solidFill>
                                <a:latin typeface="Cambria Math"/>
                              </a:rPr>
                              <m:t>𝟏</m:t>
                            </m:r>
                          </m:sub>
                        </m:sSub>
                        <m:nary>
                          <m:naryPr>
                            <m:chr m:val="∑"/>
                            <m:ctrlPr>
                              <a:rPr lang="en-US" sz="2400" b="1" i="1">
                                <a:solidFill>
                                  <a:schemeClr val="tx1"/>
                                </a:solidFill>
                                <a:latin typeface="Cambria Math"/>
                              </a:rPr>
                            </m:ctrlPr>
                          </m:naryPr>
                          <m:sub>
                            <m:r>
                              <m:rPr>
                                <m:brk m:alnAt="23"/>
                              </m:rPr>
                              <a:rPr lang="en-US" sz="2400" b="1" i="1">
                                <a:solidFill>
                                  <a:schemeClr val="tx1"/>
                                </a:solidFill>
                                <a:latin typeface="Cambria Math"/>
                              </a:rPr>
                              <m:t>𝒊</m:t>
                            </m:r>
                            <m:r>
                              <m:rPr>
                                <m:brk m:alnAt="23"/>
                              </m:rPr>
                              <a:rPr lang="en-US" sz="2400" b="1" i="1">
                                <a:solidFill>
                                  <a:schemeClr val="tx1"/>
                                </a:solidFill>
                                <a:latin typeface="Cambria Math"/>
                              </a:rPr>
                              <m:t>=</m:t>
                            </m:r>
                            <m:r>
                              <m:rPr>
                                <m:brk m:alnAt="23"/>
                              </m:rPr>
                              <a:rPr lang="en-US" sz="2400" b="1" i="1">
                                <a:solidFill>
                                  <a:schemeClr val="tx1"/>
                                </a:solidFill>
                                <a:latin typeface="Cambria Math"/>
                              </a:rPr>
                              <m:t>𝟏</m:t>
                            </m:r>
                          </m:sub>
                          <m:sup>
                            <m:r>
                              <a:rPr lang="en-US" sz="2400" b="1" i="1">
                                <a:solidFill>
                                  <a:schemeClr val="tx1"/>
                                </a:solidFill>
                                <a:latin typeface="Cambria Math"/>
                              </a:rPr>
                              <m:t>𝒏</m:t>
                            </m:r>
                          </m:sup>
                          <m:e>
                            <m:sSub>
                              <m:sSubPr>
                                <m:ctrlPr>
                                  <a:rPr lang="en-US" sz="2400" b="1" i="1">
                                    <a:solidFill>
                                      <a:schemeClr val="tx1"/>
                                    </a:solidFill>
                                    <a:latin typeface="Cambria Math"/>
                                  </a:rPr>
                                </m:ctrlPr>
                              </m:sSubPr>
                              <m:e>
                                <m:r>
                                  <a:rPr lang="en-US" sz="2400" b="1" i="1">
                                    <a:solidFill>
                                      <a:schemeClr val="tx1"/>
                                    </a:solidFill>
                                    <a:latin typeface="Cambria Math"/>
                                  </a:rPr>
                                  <m:t>𝒙</m:t>
                                </m:r>
                              </m:e>
                              <m:sub>
                                <m:r>
                                  <a:rPr lang="en-US" sz="2400" b="1" i="1">
                                    <a:solidFill>
                                      <a:schemeClr val="tx1"/>
                                    </a:solidFill>
                                    <a:latin typeface="Cambria Math"/>
                                  </a:rPr>
                                  <m:t>𝒊</m:t>
                                </m:r>
                              </m:sub>
                            </m:sSub>
                          </m:e>
                        </m:nary>
                        <m:sSub>
                          <m:sSubPr>
                            <m:ctrlPr>
                              <a:rPr lang="en-US" sz="2400" b="1" i="1">
                                <a:solidFill>
                                  <a:schemeClr val="tx1"/>
                                </a:solidFill>
                                <a:latin typeface="Cambria Math"/>
                              </a:rPr>
                            </m:ctrlPr>
                          </m:sSubPr>
                          <m:e>
                            <m:r>
                              <a:rPr lang="en-US" sz="2400" b="1" i="1">
                                <a:solidFill>
                                  <a:schemeClr val="tx1"/>
                                </a:solidFill>
                                <a:latin typeface="Cambria Math"/>
                              </a:rPr>
                              <m:t>𝒚</m:t>
                            </m:r>
                          </m:e>
                          <m:sub>
                            <m:r>
                              <a:rPr lang="en-US" sz="2400" b="1" i="1">
                                <a:solidFill>
                                  <a:schemeClr val="tx1"/>
                                </a:solidFill>
                                <a:latin typeface="Cambria Math"/>
                              </a:rPr>
                              <m:t>𝒊</m:t>
                            </m:r>
                          </m:sub>
                        </m:sSub>
                      </m:num>
                      <m:den>
                        <m:r>
                          <a:rPr lang="en-US" sz="2400" b="1" i="1" smtClean="0">
                            <a:solidFill>
                              <a:schemeClr val="tx1"/>
                            </a:solidFill>
                            <a:latin typeface="Cambria Math"/>
                            <a:cs typeface="Arial" panose="020B0604020202020204" pitchFamily="34" charset="0"/>
                          </a:rPr>
                          <m:t>𝒏</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𝟐</m:t>
                        </m:r>
                      </m:den>
                    </m:f>
                  </m:oMath>
                </a14:m>
                <a:r>
                  <a:rPr lang="en-US" sz="2400" b="1" dirty="0" smtClean="0">
                    <a:solidFill>
                      <a:schemeClr val="tx1"/>
                    </a:solidFill>
                    <a:latin typeface="Arial" panose="020B0604020202020204" pitchFamily="34" charset="0"/>
                    <a:cs typeface="Arial" panose="020B0604020202020204" pitchFamily="34" charset="0"/>
                  </a:rPr>
                  <a:t>  </a:t>
                </a:r>
              </a:p>
              <a:p>
                <a:pPr marL="0" lvl="0" indent="0" algn="l" rtl="0">
                  <a:buNone/>
                </a:pPr>
                <a:r>
                  <a:rPr lang="en-US" sz="2400" b="1" dirty="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     </a:t>
                </a:r>
                <a14:m>
                  <m:oMath xmlns:m="http://schemas.openxmlformats.org/officeDocument/2006/math">
                    <m:r>
                      <a:rPr lang="en-US" sz="2400" b="1" i="1" smtClean="0">
                        <a:solidFill>
                          <a:schemeClr val="tx1"/>
                        </a:solidFill>
                        <a:latin typeface="Cambria Math"/>
                        <a:cs typeface="Arial" panose="020B0604020202020204" pitchFamily="34" charset="0"/>
                      </a:rPr>
                      <m:t>= </m:t>
                    </m:r>
                    <m:f>
                      <m:fPr>
                        <m:ctrlPr>
                          <a:rPr lang="en-US" sz="2400" b="1" i="1" smtClean="0">
                            <a:solidFill>
                              <a:schemeClr val="tx1"/>
                            </a:solidFill>
                            <a:latin typeface="Cambria Math"/>
                            <a:cs typeface="Arial" panose="020B0604020202020204" pitchFamily="34" charset="0"/>
                          </a:rPr>
                        </m:ctrlPr>
                      </m:fPr>
                      <m:num>
                        <m:r>
                          <a:rPr lang="en-US" sz="2400" b="1" i="1" smtClean="0">
                            <a:solidFill>
                              <a:schemeClr val="tx1"/>
                            </a:solidFill>
                            <a:latin typeface="Cambria Math"/>
                            <a:cs typeface="Arial" panose="020B0604020202020204" pitchFamily="34" charset="0"/>
                          </a:rPr>
                          <m:t>𝟏𝟖𝟑</m:t>
                        </m:r>
                        <m:r>
                          <a:rPr lang="en-US" sz="2400" b="1" i="1" smtClean="0">
                            <a:solidFill>
                              <a:schemeClr val="tx1"/>
                            </a:solidFill>
                            <a:latin typeface="Cambria Math"/>
                            <a:cs typeface="Arial" panose="020B0604020202020204" pitchFamily="34" charset="0"/>
                          </a:rPr>
                          <m:t>−</m:t>
                        </m:r>
                        <m:d>
                          <m:dPr>
                            <m:ctrlPr>
                              <a:rPr lang="en-US" sz="2400" b="1" i="1" smtClean="0">
                                <a:solidFill>
                                  <a:schemeClr val="tx1"/>
                                </a:solidFill>
                                <a:latin typeface="Cambria Math"/>
                                <a:cs typeface="Arial" panose="020B0604020202020204" pitchFamily="34" charset="0"/>
                              </a:rPr>
                            </m:ctrlPr>
                          </m:dPr>
                          <m:e>
                            <m:r>
                              <a:rPr lang="en-US" sz="2400" b="1" i="1" smtClean="0">
                                <a:solidFill>
                                  <a:schemeClr val="tx1"/>
                                </a:solidFill>
                                <a:latin typeface="Cambria Math"/>
                                <a:cs typeface="Arial" panose="020B0604020202020204" pitchFamily="34" charset="0"/>
                              </a:rPr>
                              <m:t>𝟏</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𝟓</m:t>
                            </m:r>
                            <m:r>
                              <a:rPr lang="en-US" sz="2400" b="1" i="1" smtClean="0">
                                <a:solidFill>
                                  <a:schemeClr val="tx1"/>
                                </a:solidFill>
                                <a:latin typeface="Cambria Math"/>
                                <a:ea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𝟐𝟓</m:t>
                            </m:r>
                          </m:e>
                        </m:d>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𝟎</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𝟗𝟓</m:t>
                        </m:r>
                        <m:r>
                          <a:rPr lang="en-US" sz="2400" b="1" i="1">
                            <a:latin typeface="Cambria Math"/>
                            <a:ea typeface="Cambria Math"/>
                            <a:cs typeface="Arial" panose="020B0604020202020204" pitchFamily="34" charset="0"/>
                          </a:rPr>
                          <m:t>×</m:t>
                        </m:r>
                        <m:r>
                          <a:rPr lang="en-US" sz="2400" b="1" i="1" smtClean="0">
                            <a:latin typeface="Cambria Math"/>
                            <a:ea typeface="Cambria Math"/>
                            <a:cs typeface="Arial" panose="020B0604020202020204" pitchFamily="34" charset="0"/>
                          </a:rPr>
                          <m:t>𝟏𝟒𝟒</m:t>
                        </m:r>
                        <m:r>
                          <a:rPr lang="en-US" sz="2400" b="1" i="1" smtClean="0">
                            <a:solidFill>
                              <a:schemeClr val="tx1"/>
                            </a:solidFill>
                            <a:latin typeface="Cambria Math"/>
                            <a:cs typeface="Arial" panose="020B0604020202020204" pitchFamily="34" charset="0"/>
                          </a:rPr>
                          <m:t>)</m:t>
                        </m:r>
                      </m:num>
                      <m:den>
                        <m:r>
                          <a:rPr lang="en-US" sz="2400" b="1" i="1" smtClean="0">
                            <a:solidFill>
                              <a:schemeClr val="tx1"/>
                            </a:solidFill>
                            <a:latin typeface="Cambria Math"/>
                            <a:cs typeface="Arial" panose="020B0604020202020204" pitchFamily="34" charset="0"/>
                          </a:rPr>
                          <m:t>𝟐</m:t>
                        </m:r>
                      </m:den>
                    </m:f>
                    <m:r>
                      <a:rPr lang="en-US" sz="2400" b="1" i="0" smtClean="0">
                        <a:solidFill>
                          <a:schemeClr val="tx1"/>
                        </a:solidFill>
                        <a:latin typeface="Cambria Math"/>
                        <a:cs typeface="Arial" panose="020B0604020202020204" pitchFamily="34" charset="0"/>
                      </a:rPr>
                      <m:t>=</m:t>
                    </m:r>
                    <m:f>
                      <m:fPr>
                        <m:ctrlPr>
                          <a:rPr lang="en-US" sz="2400" b="1" i="1" smtClean="0">
                            <a:solidFill>
                              <a:schemeClr val="tx1"/>
                            </a:solidFill>
                            <a:latin typeface="Cambria Math"/>
                            <a:cs typeface="Arial" panose="020B0604020202020204" pitchFamily="34" charset="0"/>
                          </a:rPr>
                        </m:ctrlPr>
                      </m:fPr>
                      <m:num>
                        <m:r>
                          <a:rPr lang="en-US" sz="2400" b="1" i="1" smtClean="0">
                            <a:solidFill>
                              <a:schemeClr val="tx1"/>
                            </a:solidFill>
                            <a:latin typeface="Cambria Math"/>
                            <a:cs typeface="Arial" panose="020B0604020202020204" pitchFamily="34" charset="0"/>
                          </a:rPr>
                          <m:t>𝟏𝟖𝟑</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𝟑𝟕</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𝟓</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𝟏𝟑𝟔</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𝟖</m:t>
                        </m:r>
                      </m:num>
                      <m:den>
                        <m:r>
                          <a:rPr lang="en-US" sz="2400" b="1" i="1" smtClean="0">
                            <a:solidFill>
                              <a:schemeClr val="tx1"/>
                            </a:solidFill>
                            <a:latin typeface="Cambria Math"/>
                            <a:cs typeface="Arial" panose="020B0604020202020204" pitchFamily="34" charset="0"/>
                          </a:rPr>
                          <m:t>𝟐</m:t>
                        </m:r>
                      </m:den>
                    </m:f>
                    <m:r>
                      <a:rPr lang="en-US" sz="2400" b="1" i="0" smtClean="0">
                        <a:solidFill>
                          <a:schemeClr val="tx1"/>
                        </a:solidFill>
                        <a:latin typeface="Cambria Math"/>
                        <a:cs typeface="Arial" panose="020B0604020202020204" pitchFamily="34" charset="0"/>
                      </a:rPr>
                      <m:t>=</m:t>
                    </m:r>
                    <m:f>
                      <m:fPr>
                        <m:ctrlPr>
                          <a:rPr lang="en-US" sz="2400" b="1" i="1" smtClean="0">
                            <a:solidFill>
                              <a:schemeClr val="tx1"/>
                            </a:solidFill>
                            <a:latin typeface="Cambria Math"/>
                            <a:cs typeface="Arial" panose="020B0604020202020204" pitchFamily="34" charset="0"/>
                          </a:rPr>
                        </m:ctrlPr>
                      </m:fPr>
                      <m:num>
                        <m:r>
                          <a:rPr lang="en-US" sz="2400" b="1" i="1" smtClean="0">
                            <a:solidFill>
                              <a:schemeClr val="tx1"/>
                            </a:solidFill>
                            <a:latin typeface="Cambria Math"/>
                            <a:cs typeface="Arial" panose="020B0604020202020204" pitchFamily="34" charset="0"/>
                          </a:rPr>
                          <m:t>𝟖</m:t>
                        </m:r>
                        <m:r>
                          <a:rPr lang="en-US" sz="2400" b="1" i="1" smtClean="0">
                            <a:solidFill>
                              <a:schemeClr val="tx1"/>
                            </a:solidFill>
                            <a:latin typeface="Cambria Math"/>
                            <a:cs typeface="Arial" panose="020B0604020202020204" pitchFamily="34" charset="0"/>
                          </a:rPr>
                          <m:t>.</m:t>
                        </m:r>
                        <m:r>
                          <a:rPr lang="en-US" sz="2400" b="1" i="1" smtClean="0">
                            <a:solidFill>
                              <a:schemeClr val="tx1"/>
                            </a:solidFill>
                            <a:latin typeface="Cambria Math"/>
                            <a:cs typeface="Arial" panose="020B0604020202020204" pitchFamily="34" charset="0"/>
                          </a:rPr>
                          <m:t>𝟕</m:t>
                        </m:r>
                      </m:num>
                      <m:den>
                        <m:r>
                          <a:rPr lang="en-US" sz="2400" b="1" i="1" smtClean="0">
                            <a:solidFill>
                              <a:schemeClr val="tx1"/>
                            </a:solidFill>
                            <a:latin typeface="Cambria Math"/>
                            <a:cs typeface="Arial" panose="020B0604020202020204" pitchFamily="34" charset="0"/>
                          </a:rPr>
                          <m:t>𝟐</m:t>
                        </m:r>
                      </m:den>
                    </m:f>
                    <m:r>
                      <a:rPr lang="en-US" sz="2400" b="1" i="1" smtClean="0">
                        <a:solidFill>
                          <a:schemeClr val="tx1"/>
                        </a:solidFill>
                        <a:latin typeface="Cambria Math"/>
                        <a:cs typeface="Arial" panose="020B0604020202020204" pitchFamily="34" charset="0"/>
                      </a:rPr>
                      <m:t>=</m:t>
                    </m:r>
                    <m:r>
                      <a:rPr lang="en-US" sz="2400" b="1" i="0" smtClean="0">
                        <a:solidFill>
                          <a:schemeClr val="tx1"/>
                        </a:solidFill>
                        <a:latin typeface="Cambria Math"/>
                        <a:cs typeface="Arial" panose="020B0604020202020204" pitchFamily="34" charset="0"/>
                      </a:rPr>
                      <m:t>𝟒</m:t>
                    </m:r>
                    <m:r>
                      <a:rPr lang="en-US" sz="2400" b="1" i="0" smtClean="0">
                        <a:solidFill>
                          <a:schemeClr val="tx1"/>
                        </a:solidFill>
                        <a:latin typeface="Cambria Math"/>
                        <a:cs typeface="Arial" panose="020B0604020202020204" pitchFamily="34" charset="0"/>
                      </a:rPr>
                      <m:t>.</m:t>
                    </m:r>
                    <m:r>
                      <a:rPr lang="en-US" sz="2400" b="1" i="0" smtClean="0">
                        <a:solidFill>
                          <a:schemeClr val="tx1"/>
                        </a:solidFill>
                        <a:latin typeface="Cambria Math"/>
                        <a:cs typeface="Arial" panose="020B0604020202020204" pitchFamily="34" charset="0"/>
                      </a:rPr>
                      <m:t>𝟑𝟓</m:t>
                    </m:r>
                  </m:oMath>
                </a14:m>
                <a:r>
                  <a:rPr lang="en-US" sz="2400" b="1" dirty="0" smtClean="0">
                    <a:solidFill>
                      <a:schemeClr val="tx1"/>
                    </a:solidFill>
                    <a:latin typeface="Arial" panose="020B0604020202020204" pitchFamily="34" charset="0"/>
                    <a:cs typeface="Arial" panose="020B0604020202020204" pitchFamily="34" charset="0"/>
                  </a:rPr>
                  <a:t> </a:t>
                </a:r>
              </a:p>
              <a:p>
                <a:pPr marL="0" lvl="0" indent="0" algn="l" rtl="0">
                  <a:buNone/>
                </a:pPr>
                <a14:m>
                  <m:oMathPara xmlns:m="http://schemas.openxmlformats.org/officeDocument/2006/math">
                    <m:oMathParaPr>
                      <m:jc m:val="left"/>
                    </m:oMathParaPr>
                    <m:oMath xmlns:m="http://schemas.openxmlformats.org/officeDocument/2006/math">
                      <m:r>
                        <a:rPr lang="en-US" sz="2400" b="1" i="1" smtClean="0">
                          <a:solidFill>
                            <a:schemeClr val="tx1"/>
                          </a:solidFill>
                          <a:latin typeface="Cambria Math"/>
                          <a:ea typeface="Cambria Math"/>
                          <a:cs typeface="Arial" panose="020B0604020202020204" pitchFamily="34" charset="0"/>
                        </a:rPr>
                        <m:t>𝝈</m:t>
                      </m:r>
                      <m:r>
                        <a:rPr lang="en-US" sz="2400" b="1" i="1" smtClean="0">
                          <a:solidFill>
                            <a:schemeClr val="tx1"/>
                          </a:solidFill>
                          <a:latin typeface="Cambria Math"/>
                          <a:ea typeface="Cambria Math"/>
                          <a:cs typeface="Arial" panose="020B0604020202020204" pitchFamily="34" charset="0"/>
                        </a:rPr>
                        <m:t>= </m:t>
                      </m:r>
                      <m:rad>
                        <m:radPr>
                          <m:degHide m:val="on"/>
                          <m:ctrlPr>
                            <a:rPr lang="en-US" sz="2400" b="1" i="1" smtClean="0">
                              <a:solidFill>
                                <a:schemeClr val="tx1"/>
                              </a:solidFill>
                              <a:latin typeface="Cambria Math"/>
                              <a:ea typeface="Cambria Math"/>
                              <a:cs typeface="Arial" panose="020B0604020202020204" pitchFamily="34" charset="0"/>
                            </a:rPr>
                          </m:ctrlPr>
                        </m:radPr>
                        <m:deg/>
                        <m:e>
                          <m:r>
                            <a:rPr lang="en-US" sz="2400" b="1" i="1" smtClean="0">
                              <a:solidFill>
                                <a:schemeClr val="tx1"/>
                              </a:solidFill>
                              <a:latin typeface="Cambria Math"/>
                              <a:ea typeface="Cambria Math"/>
                              <a:cs typeface="Arial" panose="020B0604020202020204" pitchFamily="34" charset="0"/>
                            </a:rPr>
                            <m:t>𝟒</m:t>
                          </m:r>
                          <m:r>
                            <a:rPr lang="en-US" sz="2400" b="1" i="1" smtClean="0">
                              <a:solidFill>
                                <a:schemeClr val="tx1"/>
                              </a:solidFill>
                              <a:latin typeface="Cambria Math"/>
                              <a:ea typeface="Cambria Math"/>
                              <a:cs typeface="Arial" panose="020B0604020202020204" pitchFamily="34" charset="0"/>
                            </a:rPr>
                            <m:t>.</m:t>
                          </m:r>
                          <m:r>
                            <a:rPr lang="en-US" sz="2400" b="1" i="1" smtClean="0">
                              <a:solidFill>
                                <a:schemeClr val="tx1"/>
                              </a:solidFill>
                              <a:latin typeface="Cambria Math"/>
                              <a:ea typeface="Cambria Math"/>
                              <a:cs typeface="Arial" panose="020B0604020202020204" pitchFamily="34" charset="0"/>
                            </a:rPr>
                            <m:t>𝟑𝟓</m:t>
                          </m:r>
                          <m:r>
                            <a:rPr lang="en-US" sz="2400" b="1" i="1" smtClean="0">
                              <a:solidFill>
                                <a:schemeClr val="tx1"/>
                              </a:solidFill>
                              <a:latin typeface="Cambria Math"/>
                              <a:ea typeface="Cambria Math"/>
                              <a:cs typeface="Arial" panose="020B0604020202020204" pitchFamily="34" charset="0"/>
                            </a:rPr>
                            <m:t> </m:t>
                          </m:r>
                        </m:e>
                      </m:rad>
                    </m:oMath>
                  </m:oMathPara>
                </a14:m>
                <a:endParaRPr lang="en-US" sz="2000" b="1" dirty="0">
                  <a:latin typeface="Arial" panose="020B060402020202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87624" y="908720"/>
                <a:ext cx="7272808" cy="5289451"/>
              </a:xfrm>
              <a:blipFill rotWithShape="1">
                <a:blip r:embed="rId2"/>
                <a:stretch>
                  <a:fillRect l="-1341" t="-922"/>
                </a:stretch>
              </a:blipFill>
            </p:spPr>
            <p:txBody>
              <a:bodyPr/>
              <a:lstStyle/>
              <a:p>
                <a:r>
                  <a:rPr lang="en-US">
                    <a:noFill/>
                  </a:rPr>
                  <a:t> </a:t>
                </a:r>
              </a:p>
            </p:txBody>
          </p:sp>
        </mc:Fallback>
      </mc:AlternateContent>
    </p:spTree>
    <p:extLst>
      <p:ext uri="{BB962C8B-B14F-4D97-AF65-F5344CB8AC3E}">
        <p14:creationId xmlns:p14="http://schemas.microsoft.com/office/powerpoint/2010/main" val="2016091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1640" y="836712"/>
            <a:ext cx="6543829" cy="4886357"/>
          </a:xfrm>
        </p:spPr>
        <p:txBody>
          <a:bodyPr/>
          <a:lstStyle/>
          <a:p>
            <a:pPr marL="0" lvl="0" indent="0" algn="l" rtl="0">
              <a:buClr>
                <a:srgbClr val="AA2B1E"/>
              </a:buClr>
              <a:buNone/>
            </a:pPr>
            <a:r>
              <a:rPr lang="en-US" dirty="0">
                <a:solidFill>
                  <a:prstClr val="black"/>
                </a:solidFill>
              </a:rPr>
              <a:t>Exercise: </a:t>
            </a:r>
            <a:r>
              <a:rPr lang="en-US" dirty="0" smtClean="0">
                <a:solidFill>
                  <a:prstClr val="black"/>
                </a:solidFill>
              </a:rPr>
              <a:t>For </a:t>
            </a:r>
            <a:r>
              <a:rPr lang="en-US" dirty="0">
                <a:solidFill>
                  <a:prstClr val="black"/>
                </a:solidFill>
              </a:rPr>
              <a:t>the following </a:t>
            </a:r>
            <a:r>
              <a:rPr lang="en-US" dirty="0" smtClean="0">
                <a:solidFill>
                  <a:prstClr val="black"/>
                </a:solidFill>
              </a:rPr>
              <a:t>data</a:t>
            </a:r>
          </a:p>
          <a:p>
            <a:pPr marL="0" lvl="0" indent="0" algn="l" rtl="0">
              <a:buClr>
                <a:srgbClr val="AA2B1E"/>
              </a:buClr>
              <a:buNone/>
            </a:pPr>
            <a:endParaRPr lang="en-US" dirty="0">
              <a:solidFill>
                <a:prstClr val="black"/>
              </a:solidFill>
            </a:endParaRPr>
          </a:p>
          <a:p>
            <a:pPr marL="0" lvl="0" indent="0" algn="l" rtl="0">
              <a:buClr>
                <a:srgbClr val="AA2B1E"/>
              </a:buClr>
              <a:buNone/>
            </a:pPr>
            <a:endParaRPr lang="en-US" dirty="0" smtClean="0">
              <a:solidFill>
                <a:prstClr val="black"/>
              </a:solidFill>
            </a:endParaRPr>
          </a:p>
          <a:p>
            <a:pPr marL="0" lvl="0" indent="0" algn="l" rtl="0">
              <a:buClr>
                <a:srgbClr val="AA2B1E"/>
              </a:buClr>
              <a:buNone/>
            </a:pPr>
            <a:r>
              <a:rPr lang="en-US" dirty="0" smtClean="0">
                <a:solidFill>
                  <a:prstClr val="black"/>
                </a:solidFill>
              </a:rPr>
              <a:t>Find:</a:t>
            </a:r>
          </a:p>
          <a:p>
            <a:pPr marL="0" lvl="0" indent="0" algn="l" rtl="0">
              <a:buClr>
                <a:srgbClr val="AA2B1E"/>
              </a:buClr>
              <a:buNone/>
            </a:pPr>
            <a:r>
              <a:rPr lang="en-US" dirty="0" smtClean="0">
                <a:solidFill>
                  <a:prstClr val="black"/>
                </a:solidFill>
              </a:rPr>
              <a:t>1-</a:t>
            </a:r>
            <a:r>
              <a:rPr lang="en-US" dirty="0"/>
              <a:t>Estimated regression equation of y on </a:t>
            </a:r>
            <a:r>
              <a:rPr lang="en-US" dirty="0" smtClean="0"/>
              <a:t>x .</a:t>
            </a:r>
          </a:p>
          <a:p>
            <a:pPr marL="0" lvl="0" indent="0" algn="l" rtl="0">
              <a:buClr>
                <a:srgbClr val="AA2B1E"/>
              </a:buClr>
              <a:buNone/>
            </a:pPr>
            <a:r>
              <a:rPr lang="en-US" dirty="0" smtClean="0">
                <a:solidFill>
                  <a:prstClr val="black"/>
                </a:solidFill>
              </a:rPr>
              <a:t>2-</a:t>
            </a:r>
            <a:r>
              <a:rPr lang="en-US" dirty="0" smtClean="0"/>
              <a:t>The </a:t>
            </a:r>
            <a:r>
              <a:rPr lang="en-US" dirty="0"/>
              <a:t>estimated value of y when x equals 2.5</a:t>
            </a:r>
            <a:endParaRPr lang="en-US" dirty="0">
              <a:solidFill>
                <a:prstClr val="black"/>
              </a:solidFill>
            </a:endParaRPr>
          </a:p>
          <a:p>
            <a:pPr marL="0" lvl="0" indent="0" algn="ctr">
              <a:spcBef>
                <a:spcPts val="0"/>
              </a:spcBef>
              <a:buClrTx/>
              <a:buSzTx/>
              <a:buNone/>
            </a:pPr>
            <a:endParaRPr lang="en-US" sz="1800" b="1" dirty="0">
              <a:solidFill>
                <a:prstClr val="black"/>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367294"/>
            <a:ext cx="609600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242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1196752"/>
            <a:ext cx="6768752" cy="4536504"/>
          </a:xfrm>
        </p:spPr>
        <p:txBody>
          <a:bodyPr>
            <a:normAutofit/>
          </a:bodyPr>
          <a:lstStyle/>
          <a:p>
            <a:pPr algn="ctr" rtl="0"/>
            <a:r>
              <a:rPr lang="en-US" sz="3200" b="1" u="sng" dirty="0" smtClean="0">
                <a:solidFill>
                  <a:schemeClr val="tx1"/>
                </a:solidFill>
                <a:latin typeface="Arial" panose="020B0604020202020204" pitchFamily="34" charset="0"/>
                <a:cs typeface="Arial" panose="020B0604020202020204" pitchFamily="34" charset="0"/>
              </a:rPr>
              <a:t>Regression</a:t>
            </a:r>
          </a:p>
          <a:p>
            <a:r>
              <a:rPr lang="en-US" sz="2500" b="1" dirty="0">
                <a:solidFill>
                  <a:schemeClr val="tx2">
                    <a:lumMod val="75000"/>
                  </a:schemeClr>
                </a:solidFill>
                <a:latin typeface="Arial" panose="020B0604020202020204" pitchFamily="34" charset="0"/>
                <a:cs typeface="Arial" panose="020B0604020202020204" pitchFamily="34" charset="0"/>
              </a:rPr>
              <a:t>Regression analysis is a set of statistical methods used for the estimation of relationships between a dependent variable and one or more independent variables. It can be utilized to assess the strength of the relationship between variables and for modeling the future relationship between them</a:t>
            </a:r>
            <a:r>
              <a:rPr lang="en-US" sz="2500" b="1" dirty="0" smtClean="0">
                <a:solidFill>
                  <a:schemeClr val="tx2">
                    <a:lumMod val="75000"/>
                  </a:schemeClr>
                </a:solidFill>
                <a:latin typeface="Arial" panose="020B0604020202020204" pitchFamily="34" charset="0"/>
                <a:cs typeface="Arial" panose="020B0604020202020204" pitchFamily="34" charset="0"/>
              </a:rPr>
              <a:t>.</a:t>
            </a:r>
            <a:r>
              <a:rPr lang="en-US" sz="2400" dirty="0">
                <a:solidFill>
                  <a:srgbClr val="57595D"/>
                </a:solidFill>
                <a:latin typeface="Open Sans"/>
              </a:rPr>
              <a:t> </a:t>
            </a:r>
            <a:r>
              <a:rPr lang="en-US" sz="2500" b="1" dirty="0">
                <a:solidFill>
                  <a:schemeClr val="tx2">
                    <a:lumMod val="75000"/>
                  </a:schemeClr>
                </a:solidFill>
                <a:latin typeface="Arial" panose="020B0604020202020204" pitchFamily="34" charset="0"/>
                <a:cs typeface="Arial" panose="020B0604020202020204" pitchFamily="34" charset="0"/>
              </a:rPr>
              <a:t>Regression analysis includes several variations, such as linear, multiple linear, and nonlinear</a:t>
            </a:r>
          </a:p>
          <a:p>
            <a:pPr algn="l" rtl="0"/>
            <a:endParaRPr lang="ar-IQ"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31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20688"/>
            <a:ext cx="7272808" cy="5328592"/>
          </a:xfrm>
        </p:spPr>
        <p:txBody>
          <a:bodyPr/>
          <a:lstStyle/>
          <a:p>
            <a:pPr marL="0" indent="0" algn="l" rtl="0">
              <a:buNone/>
            </a:pPr>
            <a:r>
              <a:rPr lang="en-US" sz="2800" b="1" i="0" dirty="0" smtClean="0">
                <a:solidFill>
                  <a:schemeClr val="accent1">
                    <a:lumMod val="75000"/>
                  </a:schemeClr>
                </a:solidFill>
                <a:effectLst/>
                <a:latin typeface="Arial" panose="020B0604020202020204" pitchFamily="34" charset="0"/>
                <a:cs typeface="Arial" panose="020B0604020202020204" pitchFamily="34" charset="0"/>
              </a:rPr>
              <a:t>Example of Independent &amp; Dependent Variables:</a:t>
            </a:r>
            <a:endParaRPr lang="en-US" sz="2800" b="0" i="0" dirty="0" smtClean="0">
              <a:solidFill>
                <a:schemeClr val="accent1">
                  <a:lumMod val="75000"/>
                </a:schemeClr>
              </a:solidFill>
              <a:effectLst/>
              <a:latin typeface="Arial" panose="020B0604020202020204" pitchFamily="34" charset="0"/>
              <a:cs typeface="Arial" panose="020B0604020202020204" pitchFamily="34" charset="0"/>
            </a:endParaRPr>
          </a:p>
          <a:p>
            <a:pPr marL="0" indent="0" algn="l" rtl="0">
              <a:buNone/>
            </a:pPr>
            <a:r>
              <a:rPr lang="en-US" sz="2400" b="0" i="0" dirty="0" smtClean="0">
                <a:solidFill>
                  <a:schemeClr val="tx2">
                    <a:lumMod val="75000"/>
                  </a:schemeClr>
                </a:solidFill>
                <a:effectLst/>
                <a:latin typeface="Arial" panose="020B0604020202020204" pitchFamily="34" charset="0"/>
                <a:cs typeface="Arial" panose="020B0604020202020204" pitchFamily="34" charset="0"/>
              </a:rPr>
              <a:t>x is Rainfall and y is Crop Yield</a:t>
            </a:r>
          </a:p>
          <a:p>
            <a:pPr marL="0" indent="0" algn="l" rtl="0">
              <a:buNone/>
            </a:pPr>
            <a:r>
              <a:rPr lang="en-US" sz="2400" b="0" i="0" dirty="0" smtClean="0">
                <a:solidFill>
                  <a:srgbClr val="C00000"/>
                </a:solidFill>
                <a:effectLst/>
                <a:latin typeface="Arial" panose="020B0604020202020204" pitchFamily="34" charset="0"/>
                <a:cs typeface="Arial" panose="020B0604020202020204" pitchFamily="34" charset="0"/>
              </a:rPr>
              <a:t/>
            </a:r>
            <a:br>
              <a:rPr lang="en-US" sz="2400" b="0" i="0" dirty="0" smtClean="0">
                <a:solidFill>
                  <a:srgbClr val="C00000"/>
                </a:solidFill>
                <a:effectLst/>
                <a:latin typeface="Arial" panose="020B0604020202020204" pitchFamily="34" charset="0"/>
                <a:cs typeface="Arial" panose="020B0604020202020204" pitchFamily="34" charset="0"/>
              </a:rPr>
            </a:br>
            <a:endParaRPr lang="en-US" sz="2400" b="0" i="0" dirty="0" smtClean="0">
              <a:solidFill>
                <a:srgbClr val="C00000"/>
              </a:solidFill>
              <a:effectLst/>
              <a:latin typeface="Arial" panose="020B0604020202020204" pitchFamily="34" charset="0"/>
              <a:cs typeface="Arial" panose="020B0604020202020204" pitchFamily="34" charset="0"/>
            </a:endParaRPr>
          </a:p>
        </p:txBody>
      </p:sp>
      <p:pic>
        <p:nvPicPr>
          <p:cNvPr id="1026" name="Picture 2" descr="C:\Users\lenovo\Desktop\image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996952"/>
            <a:ext cx="5832648"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41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620688"/>
            <a:ext cx="7056784" cy="5544616"/>
          </a:xfrm>
        </p:spPr>
        <p:txBody>
          <a:bodyPr>
            <a:normAutofit/>
          </a:bodyPr>
          <a:lstStyle/>
          <a:p>
            <a:pPr marL="0" indent="0" algn="l" rtl="0">
              <a:buNone/>
            </a:pPr>
            <a:r>
              <a:rPr lang="en-US" sz="2400" b="0" i="0" dirty="0" smtClean="0">
                <a:effectLst/>
                <a:latin typeface="Arial" panose="020B0604020202020204" pitchFamily="34" charset="0"/>
                <a:ea typeface="Arial Unicode MS" panose="020B0604020202020204" pitchFamily="34" charset="-128"/>
                <a:cs typeface="Arial" panose="020B0604020202020204" pitchFamily="34" charset="0"/>
              </a:rPr>
              <a:t>If the relationship with the dependent variable is in the form of single variables, then it is known as Simple Linear Regression</a:t>
            </a:r>
          </a:p>
          <a:p>
            <a:pPr marL="0" indent="0" algn="l" rtl="0">
              <a:buNone/>
            </a:pPr>
            <a:r>
              <a:rPr lang="en-US" sz="2400" b="1" i="1" dirty="0" smtClean="0">
                <a:solidFill>
                  <a:schemeClr val="tx2">
                    <a:lumMod val="75000"/>
                  </a:schemeClr>
                </a:solidFill>
                <a:effectLst/>
                <a:latin typeface="Arial" panose="020B0604020202020204" pitchFamily="34" charset="0"/>
                <a:ea typeface="Arial Unicode MS" panose="020B0604020202020204" pitchFamily="34" charset="-128"/>
                <a:cs typeface="Arial" panose="020B0604020202020204" pitchFamily="34" charset="0"/>
              </a:rPr>
              <a:t>Simple Linear Regression</a:t>
            </a:r>
            <a:endParaRPr lang="en-US" sz="2400" b="0" i="0" dirty="0" smtClean="0">
              <a:solidFill>
                <a:schemeClr val="tx2">
                  <a:lumMod val="75000"/>
                </a:schemeClr>
              </a:solidFill>
              <a:effectLst/>
              <a:latin typeface="Arial" panose="020B0604020202020204" pitchFamily="34" charset="0"/>
              <a:ea typeface="Arial Unicode MS" panose="020B0604020202020204" pitchFamily="34" charset="-128"/>
              <a:cs typeface="Arial" panose="020B0604020202020204" pitchFamily="34" charset="0"/>
            </a:endParaRPr>
          </a:p>
          <a:p>
            <a:pPr marL="0" indent="0" algn="l" rtl="0">
              <a:buNone/>
            </a:pPr>
            <a:r>
              <a:rPr lang="en-US" sz="2400" b="1" i="1" dirty="0" smtClean="0">
                <a:solidFill>
                  <a:schemeClr val="accent3">
                    <a:lumMod val="50000"/>
                  </a:schemeClr>
                </a:solidFill>
                <a:effectLst/>
                <a:latin typeface="Arial" panose="020B0604020202020204" pitchFamily="34" charset="0"/>
                <a:ea typeface="Arial Unicode MS" panose="020B0604020202020204" pitchFamily="34" charset="-128"/>
                <a:cs typeface="Arial" panose="020B0604020202020204" pitchFamily="34" charset="0"/>
              </a:rPr>
              <a:t> </a:t>
            </a:r>
            <a:r>
              <a:rPr lang="en-US" sz="2400" b="1" i="1" dirty="0" smtClean="0">
                <a:solidFill>
                  <a:schemeClr val="tx2">
                    <a:lumMod val="75000"/>
                  </a:schemeClr>
                </a:solidFill>
                <a:effectLst/>
                <a:latin typeface="Arial" panose="020B0604020202020204" pitchFamily="34" charset="0"/>
                <a:ea typeface="Arial Unicode MS" panose="020B0604020202020204" pitchFamily="34" charset="-128"/>
                <a:cs typeface="Arial" panose="020B0604020202020204" pitchFamily="34" charset="0"/>
              </a:rPr>
              <a:t>X —–&gt; Y  </a:t>
            </a:r>
          </a:p>
          <a:p>
            <a:pPr marL="0" indent="0" algn="l" rtl="0">
              <a:buNone/>
            </a:pPr>
            <a:r>
              <a:rPr lang="en-US" sz="2400" b="0" i="0" dirty="0" smtClean="0">
                <a:effectLst/>
                <a:latin typeface="Arial" panose="020B0604020202020204" pitchFamily="34" charset="0"/>
                <a:cs typeface="Arial" panose="020B0604020202020204" pitchFamily="34" charset="0"/>
              </a:rPr>
              <a:t>If the relationship between Independent and dependent variables are multiple in number, then it is called Multiple Linear Regression</a:t>
            </a:r>
          </a:p>
          <a:p>
            <a:pPr marL="0" indent="0" algn="l" rtl="0">
              <a:buNone/>
            </a:pPr>
            <a:r>
              <a:rPr lang="en-US" sz="2400" b="0" i="0" dirty="0" smtClean="0">
                <a:solidFill>
                  <a:schemeClr val="accent3">
                    <a:lumMod val="50000"/>
                  </a:schemeClr>
                </a:solidFill>
                <a:effectLst/>
                <a:latin typeface="Arial" panose="020B0604020202020204" pitchFamily="34" charset="0"/>
                <a:cs typeface="Arial" panose="020B0604020202020204" pitchFamily="34" charset="0"/>
              </a:rPr>
              <a:t> </a:t>
            </a:r>
            <a:r>
              <a:rPr lang="en-US" sz="2400" b="1" i="1" dirty="0" smtClean="0">
                <a:solidFill>
                  <a:schemeClr val="tx2">
                    <a:lumMod val="75000"/>
                  </a:schemeClr>
                </a:solidFill>
                <a:effectLst/>
                <a:latin typeface="Arial" panose="020B0604020202020204" pitchFamily="34" charset="0"/>
                <a:cs typeface="Arial" panose="020B0604020202020204" pitchFamily="34" charset="0"/>
              </a:rPr>
              <a:t>Multiple Linear Regression</a:t>
            </a:r>
          </a:p>
          <a:p>
            <a:pPr marL="0" indent="0" algn="l" rtl="0">
              <a:buNone/>
            </a:pPr>
            <a:endParaRPr lang="en-US" sz="2400" b="0" i="0" dirty="0" smtClean="0">
              <a:solidFill>
                <a:schemeClr val="accent3">
                  <a:lumMod val="50000"/>
                </a:schemeClr>
              </a:solidFill>
              <a:effectLst/>
              <a:latin typeface="Arial" panose="020B0604020202020204" pitchFamily="34" charset="0"/>
              <a:cs typeface="Arial" panose="020B0604020202020204" pitchFamily="34" charset="0"/>
            </a:endParaRPr>
          </a:p>
          <a:p>
            <a:pPr marL="0" indent="0">
              <a:buNone/>
            </a:pPr>
            <a:r>
              <a:rPr lang="en-US" dirty="0" smtClean="0"/>
              <a:t/>
            </a:r>
            <a:br>
              <a:rPr lang="en-US" dirty="0" smtClean="0"/>
            </a:br>
            <a:endParaRPr lang="ar-IQ" dirty="0"/>
          </a:p>
        </p:txBody>
      </p:sp>
      <p:pic>
        <p:nvPicPr>
          <p:cNvPr id="2050" name="Picture 2" descr="C:\Users\lenovo\Desktop\thisblo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653137"/>
            <a:ext cx="5184576"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609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87624" y="692696"/>
                <a:ext cx="7344816" cy="5361459"/>
              </a:xfrm>
            </p:spPr>
            <p:txBody>
              <a:bodyPr/>
              <a:lstStyle/>
              <a:p>
                <a:pPr marL="0" indent="0" algn="l" rtl="0">
                  <a:buNone/>
                </a:pPr>
                <a:r>
                  <a:rPr lang="en-US" sz="2800" b="1" i="1" dirty="0" smtClean="0">
                    <a:solidFill>
                      <a:schemeClr val="bg2">
                        <a:lumMod val="25000"/>
                      </a:schemeClr>
                    </a:solidFill>
                    <a:effectLst/>
                    <a:latin typeface="Arial" panose="020B0604020202020204" pitchFamily="34" charset="0"/>
                    <a:cs typeface="Arial" panose="020B0604020202020204" pitchFamily="34" charset="0"/>
                  </a:rPr>
                  <a:t>Simple Linear Regression Model</a:t>
                </a:r>
                <a:endParaRPr lang="en-US" sz="2800" b="0" i="0" dirty="0" smtClean="0">
                  <a:solidFill>
                    <a:schemeClr val="bg2">
                      <a:lumMod val="25000"/>
                    </a:schemeClr>
                  </a:solidFill>
                  <a:effectLst/>
                  <a:latin typeface="Arial" panose="020B0604020202020204" pitchFamily="34" charset="0"/>
                  <a:cs typeface="Arial" panose="020B0604020202020204" pitchFamily="34" charset="0"/>
                </a:endParaRPr>
              </a:p>
              <a:p>
                <a:pPr marL="0" indent="0" algn="l" rtl="0">
                  <a:buNone/>
                </a:pPr>
                <a:r>
                  <a:rPr lang="en-US" sz="2400" b="1" i="0" dirty="0" smtClean="0">
                    <a:effectLst/>
                    <a:latin typeface="Arial" panose="020B0604020202020204" pitchFamily="34" charset="0"/>
                    <a:cs typeface="Arial" panose="020B0604020202020204" pitchFamily="34" charset="0"/>
                  </a:rPr>
                  <a:t>As the model is used to predict the dependent variable, the relationship between the variables can be written in the below format.</a:t>
                </a:r>
              </a:p>
              <a:p>
                <a:pPr marL="0" indent="0" algn="l" rtl="0">
                  <a:buNone/>
                </a:pPr>
                <a14:m>
                  <m:oMathPara xmlns:m="http://schemas.openxmlformats.org/officeDocument/2006/math">
                    <m:oMathParaPr>
                      <m:jc m:val="centerGroup"/>
                    </m:oMathParaPr>
                    <m:oMath xmlns:m="http://schemas.openxmlformats.org/officeDocument/2006/math">
                      <m:sSub>
                        <m:sSubPr>
                          <m:ctrlPr>
                            <a:rPr lang="en-US" sz="2800" b="1" i="1" smtClean="0">
                              <a:solidFill>
                                <a:schemeClr val="bg2">
                                  <a:lumMod val="25000"/>
                                </a:schemeClr>
                              </a:solidFill>
                              <a:effectLst/>
                              <a:latin typeface="Cambria Math"/>
                              <a:cs typeface="Arial" panose="020B0604020202020204" pitchFamily="34" charset="0"/>
                            </a:rPr>
                          </m:ctrlPr>
                        </m:sSubPr>
                        <m:e>
                          <m:r>
                            <a:rPr lang="en-US" sz="2800" b="1" i="1" smtClean="0">
                              <a:solidFill>
                                <a:schemeClr val="bg2">
                                  <a:lumMod val="25000"/>
                                </a:schemeClr>
                              </a:solidFill>
                              <a:effectLst/>
                              <a:latin typeface="Cambria Math"/>
                              <a:cs typeface="Arial" panose="020B0604020202020204" pitchFamily="34" charset="0"/>
                            </a:rPr>
                            <m:t>𝒚</m:t>
                          </m:r>
                        </m:e>
                        <m:sub>
                          <m:r>
                            <a:rPr lang="en-US" sz="2800" b="1" i="1" smtClean="0">
                              <a:solidFill>
                                <a:schemeClr val="bg2">
                                  <a:lumMod val="25000"/>
                                </a:schemeClr>
                              </a:solidFill>
                              <a:effectLst/>
                              <a:latin typeface="Cambria Math"/>
                              <a:cs typeface="Arial" panose="020B0604020202020204" pitchFamily="34" charset="0"/>
                            </a:rPr>
                            <m:t>𝒊</m:t>
                          </m:r>
                        </m:sub>
                      </m:sSub>
                      <m:r>
                        <a:rPr lang="en-US" sz="2800" b="1" i="1" smtClean="0">
                          <a:solidFill>
                            <a:schemeClr val="bg2">
                              <a:lumMod val="25000"/>
                            </a:schemeClr>
                          </a:solidFill>
                          <a:effectLst/>
                          <a:latin typeface="Cambria Math"/>
                          <a:cs typeface="Arial" panose="020B0604020202020204" pitchFamily="34" charset="0"/>
                        </a:rPr>
                        <m:t>=</m:t>
                      </m:r>
                      <m:sSub>
                        <m:sSubPr>
                          <m:ctrlPr>
                            <a:rPr lang="en-US" sz="2800" b="1" i="1" smtClean="0">
                              <a:solidFill>
                                <a:schemeClr val="bg2">
                                  <a:lumMod val="25000"/>
                                </a:schemeClr>
                              </a:solidFill>
                              <a:effectLst/>
                              <a:latin typeface="Cambria Math"/>
                              <a:cs typeface="Arial" panose="020B0604020202020204" pitchFamily="34" charset="0"/>
                            </a:rPr>
                          </m:ctrlPr>
                        </m:sSubPr>
                        <m:e>
                          <m:r>
                            <a:rPr lang="en-US" sz="2800" b="1" i="1" smtClean="0">
                              <a:solidFill>
                                <a:schemeClr val="bg2">
                                  <a:lumMod val="25000"/>
                                </a:schemeClr>
                              </a:solidFill>
                              <a:effectLst/>
                              <a:latin typeface="Cambria Math"/>
                              <a:ea typeface="Cambria Math"/>
                              <a:cs typeface="Arial" panose="020B0604020202020204" pitchFamily="34" charset="0"/>
                            </a:rPr>
                            <m:t>𝜷</m:t>
                          </m:r>
                        </m:e>
                        <m:sub>
                          <m:r>
                            <a:rPr lang="en-US" sz="2800" b="1" i="1" smtClean="0">
                              <a:solidFill>
                                <a:schemeClr val="bg2">
                                  <a:lumMod val="25000"/>
                                </a:schemeClr>
                              </a:solidFill>
                              <a:effectLst/>
                              <a:latin typeface="Cambria Math"/>
                              <a:cs typeface="Arial" panose="020B0604020202020204" pitchFamily="34" charset="0"/>
                            </a:rPr>
                            <m:t>𝟎</m:t>
                          </m:r>
                        </m:sub>
                      </m:sSub>
                      <m:r>
                        <a:rPr lang="en-US" sz="2800" b="1" i="1" smtClean="0">
                          <a:solidFill>
                            <a:schemeClr val="bg2">
                              <a:lumMod val="25000"/>
                            </a:schemeClr>
                          </a:solidFill>
                          <a:effectLst/>
                          <a:latin typeface="Cambria Math"/>
                          <a:cs typeface="Arial" panose="020B0604020202020204" pitchFamily="34" charset="0"/>
                        </a:rPr>
                        <m:t>+</m:t>
                      </m:r>
                      <m:sSub>
                        <m:sSubPr>
                          <m:ctrlPr>
                            <a:rPr lang="en-US" sz="2800" b="1" i="1" smtClean="0">
                              <a:solidFill>
                                <a:schemeClr val="bg2">
                                  <a:lumMod val="25000"/>
                                </a:schemeClr>
                              </a:solidFill>
                              <a:effectLst/>
                              <a:latin typeface="Cambria Math"/>
                              <a:cs typeface="Arial" panose="020B0604020202020204" pitchFamily="34" charset="0"/>
                            </a:rPr>
                          </m:ctrlPr>
                        </m:sSubPr>
                        <m:e>
                          <m:r>
                            <a:rPr lang="en-US" sz="2800" b="1" i="1" smtClean="0">
                              <a:solidFill>
                                <a:schemeClr val="bg2">
                                  <a:lumMod val="25000"/>
                                </a:schemeClr>
                              </a:solidFill>
                              <a:effectLst/>
                              <a:latin typeface="Cambria Math"/>
                              <a:ea typeface="Cambria Math"/>
                              <a:cs typeface="Arial" panose="020B0604020202020204" pitchFamily="34" charset="0"/>
                            </a:rPr>
                            <m:t>𝜷</m:t>
                          </m:r>
                        </m:e>
                        <m:sub>
                          <m:r>
                            <a:rPr lang="en-US" sz="2800" b="1" i="1" smtClean="0">
                              <a:solidFill>
                                <a:schemeClr val="bg2">
                                  <a:lumMod val="25000"/>
                                </a:schemeClr>
                              </a:solidFill>
                              <a:effectLst/>
                              <a:latin typeface="Cambria Math"/>
                              <a:cs typeface="Arial" panose="020B0604020202020204" pitchFamily="34" charset="0"/>
                            </a:rPr>
                            <m:t>𝟏</m:t>
                          </m:r>
                        </m:sub>
                      </m:sSub>
                      <m:sSub>
                        <m:sSubPr>
                          <m:ctrlPr>
                            <a:rPr lang="en-US" sz="2800" b="1" i="1" smtClean="0">
                              <a:solidFill>
                                <a:schemeClr val="bg2">
                                  <a:lumMod val="25000"/>
                                </a:schemeClr>
                              </a:solidFill>
                              <a:effectLst/>
                              <a:latin typeface="Cambria Math"/>
                              <a:cs typeface="Arial" panose="020B0604020202020204" pitchFamily="34" charset="0"/>
                            </a:rPr>
                          </m:ctrlPr>
                        </m:sSubPr>
                        <m:e>
                          <m:r>
                            <a:rPr lang="en-US" sz="2800" b="1" i="1" smtClean="0">
                              <a:solidFill>
                                <a:schemeClr val="bg2">
                                  <a:lumMod val="25000"/>
                                </a:schemeClr>
                              </a:solidFill>
                              <a:effectLst/>
                              <a:latin typeface="Cambria Math"/>
                              <a:cs typeface="Arial" panose="020B0604020202020204" pitchFamily="34" charset="0"/>
                            </a:rPr>
                            <m:t>𝒙</m:t>
                          </m:r>
                        </m:e>
                        <m:sub>
                          <m:r>
                            <a:rPr lang="en-US" sz="2800" b="1" i="1" smtClean="0">
                              <a:solidFill>
                                <a:schemeClr val="bg2">
                                  <a:lumMod val="25000"/>
                                </a:schemeClr>
                              </a:solidFill>
                              <a:effectLst/>
                              <a:latin typeface="Cambria Math"/>
                              <a:cs typeface="Arial" panose="020B0604020202020204" pitchFamily="34" charset="0"/>
                            </a:rPr>
                            <m:t>𝒊</m:t>
                          </m:r>
                        </m:sub>
                      </m:sSub>
                      <m:r>
                        <a:rPr lang="en-US" sz="2800" b="1" i="1" smtClean="0">
                          <a:solidFill>
                            <a:schemeClr val="bg2">
                              <a:lumMod val="25000"/>
                            </a:schemeClr>
                          </a:solidFill>
                          <a:effectLst/>
                          <a:latin typeface="Cambria Math"/>
                          <a:cs typeface="Arial" panose="020B0604020202020204" pitchFamily="34" charset="0"/>
                        </a:rPr>
                        <m:t>+</m:t>
                      </m:r>
                      <m:sSub>
                        <m:sSubPr>
                          <m:ctrlPr>
                            <a:rPr lang="en-US" sz="2800" b="1" i="1" smtClean="0">
                              <a:solidFill>
                                <a:schemeClr val="bg2">
                                  <a:lumMod val="25000"/>
                                </a:schemeClr>
                              </a:solidFill>
                              <a:effectLst/>
                              <a:latin typeface="Cambria Math"/>
                              <a:cs typeface="Arial" panose="020B0604020202020204" pitchFamily="34" charset="0"/>
                            </a:rPr>
                          </m:ctrlPr>
                        </m:sSubPr>
                        <m:e>
                          <m:r>
                            <a:rPr lang="en-US" sz="2800" b="1" i="1" smtClean="0">
                              <a:solidFill>
                                <a:schemeClr val="bg2">
                                  <a:lumMod val="25000"/>
                                </a:schemeClr>
                              </a:solidFill>
                              <a:effectLst/>
                              <a:latin typeface="Cambria Math"/>
                              <a:ea typeface="Cambria Math"/>
                              <a:cs typeface="Arial" panose="020B0604020202020204" pitchFamily="34" charset="0"/>
                            </a:rPr>
                            <m:t>𝜺</m:t>
                          </m:r>
                        </m:e>
                        <m:sub>
                          <m:r>
                            <a:rPr lang="en-US" sz="2800" b="1" i="1" smtClean="0">
                              <a:solidFill>
                                <a:schemeClr val="bg2">
                                  <a:lumMod val="25000"/>
                                </a:schemeClr>
                              </a:solidFill>
                              <a:effectLst/>
                              <a:latin typeface="Cambria Math"/>
                              <a:cs typeface="Arial" panose="020B0604020202020204" pitchFamily="34" charset="0"/>
                            </a:rPr>
                            <m:t>𝒊</m:t>
                          </m:r>
                        </m:sub>
                      </m:sSub>
                    </m:oMath>
                  </m:oMathPara>
                </a14:m>
                <a:endParaRPr lang="en-US" sz="2800" b="1" i="0" dirty="0" smtClean="0">
                  <a:solidFill>
                    <a:schemeClr val="bg2">
                      <a:lumMod val="25000"/>
                    </a:schemeClr>
                  </a:solidFill>
                  <a:effectLst/>
                  <a:latin typeface="Arial" panose="020B0604020202020204" pitchFamily="34" charset="0"/>
                  <a:cs typeface="Arial" panose="020B0604020202020204" pitchFamily="34" charset="0"/>
                </a:endParaRPr>
              </a:p>
              <a:p>
                <a:pPr marL="0" indent="0" algn="l" rtl="0">
                  <a:buNone/>
                </a:pPr>
                <a:r>
                  <a:rPr lang="en-US" sz="2400" b="0" i="0" dirty="0" smtClean="0">
                    <a:solidFill>
                      <a:srgbClr val="000000"/>
                    </a:solidFill>
                    <a:effectLst/>
                    <a:latin typeface="Lato"/>
                  </a:rPr>
                  <a:t>Where,</a:t>
                </a:r>
              </a:p>
              <a:p>
                <a:pPr marL="0" indent="0" algn="l" rtl="0">
                  <a:buNone/>
                </a:pPr>
                <a14:m>
                  <m:oMath xmlns:m="http://schemas.openxmlformats.org/officeDocument/2006/math">
                    <m:sSub>
                      <m:sSubPr>
                        <m:ctrlPr>
                          <a:rPr lang="en-US" b="1" i="1" smtClean="0">
                            <a:solidFill>
                              <a:schemeClr val="bg2">
                                <a:lumMod val="25000"/>
                              </a:schemeClr>
                            </a:solidFill>
                            <a:latin typeface="Cambria Math"/>
                            <a:cs typeface="Arial" panose="020B0604020202020204" pitchFamily="34" charset="0"/>
                          </a:rPr>
                        </m:ctrlPr>
                      </m:sSubPr>
                      <m:e>
                        <m:r>
                          <a:rPr lang="en-US" b="1" i="1">
                            <a:solidFill>
                              <a:schemeClr val="bg2">
                                <a:lumMod val="25000"/>
                              </a:schemeClr>
                            </a:solidFill>
                            <a:latin typeface="Cambria Math"/>
                            <a:cs typeface="Arial" panose="020B0604020202020204" pitchFamily="34" charset="0"/>
                          </a:rPr>
                          <m:t>𝒚</m:t>
                        </m:r>
                      </m:e>
                      <m:sub>
                        <m:r>
                          <a:rPr lang="en-US" b="1" i="1">
                            <a:solidFill>
                              <a:schemeClr val="bg2">
                                <a:lumMod val="25000"/>
                              </a:schemeClr>
                            </a:solidFill>
                            <a:latin typeface="Cambria Math"/>
                            <a:cs typeface="Arial" panose="020B0604020202020204" pitchFamily="34" charset="0"/>
                          </a:rPr>
                          <m:t>𝒊</m:t>
                        </m:r>
                      </m:sub>
                    </m:sSub>
                    <m:r>
                      <a:rPr lang="en-US" b="1" i="0" smtClean="0">
                        <a:solidFill>
                          <a:schemeClr val="bg2">
                            <a:lumMod val="25000"/>
                          </a:schemeClr>
                        </a:solidFill>
                        <a:latin typeface="Cambria Math"/>
                        <a:cs typeface="Arial" panose="020B0604020202020204" pitchFamily="34" charset="0"/>
                      </a:rPr>
                      <m:t> −</m:t>
                    </m:r>
                  </m:oMath>
                </a14:m>
                <a:r>
                  <a:rPr lang="en-US" b="0" i="0" dirty="0" smtClean="0">
                    <a:solidFill>
                      <a:schemeClr val="bg2">
                        <a:lumMod val="25000"/>
                      </a:schemeClr>
                    </a:solidFill>
                    <a:effectLst/>
                    <a:latin typeface="Lato"/>
                  </a:rPr>
                  <a:t> </a:t>
                </a:r>
                <a:r>
                  <a:rPr lang="en-US" sz="2400" b="0" i="0" dirty="0" smtClean="0">
                    <a:solidFill>
                      <a:srgbClr val="000000"/>
                    </a:solidFill>
                    <a:effectLst/>
                    <a:latin typeface="Arial" panose="020B0604020202020204" pitchFamily="34" charset="0"/>
                    <a:cs typeface="Arial" panose="020B0604020202020204" pitchFamily="34" charset="0"/>
                  </a:rPr>
                  <a:t>Dependent variable</a:t>
                </a:r>
              </a:p>
              <a:p>
                <a:pPr marL="0" indent="0" algn="l" rtl="0">
                  <a:buNone/>
                </a:pPr>
                <a14:m>
                  <m:oMath xmlns:m="http://schemas.openxmlformats.org/officeDocument/2006/math">
                    <m:sSub>
                      <m:sSubPr>
                        <m:ctrlPr>
                          <a:rPr lang="en-US" b="1" i="1" smtClean="0">
                            <a:solidFill>
                              <a:schemeClr val="bg2">
                                <a:lumMod val="25000"/>
                              </a:schemeClr>
                            </a:solidFill>
                            <a:latin typeface="Cambria Math"/>
                            <a:cs typeface="Arial" panose="020B0604020202020204" pitchFamily="34" charset="0"/>
                          </a:rPr>
                        </m:ctrlPr>
                      </m:sSubPr>
                      <m:e>
                        <m:r>
                          <a:rPr lang="en-US" b="1" i="1">
                            <a:solidFill>
                              <a:schemeClr val="bg2">
                                <a:lumMod val="25000"/>
                              </a:schemeClr>
                            </a:solidFill>
                            <a:latin typeface="Cambria Math"/>
                            <a:ea typeface="Cambria Math"/>
                            <a:cs typeface="Arial" panose="020B0604020202020204" pitchFamily="34" charset="0"/>
                          </a:rPr>
                          <m:t>𝜷</m:t>
                        </m:r>
                      </m:e>
                      <m:sub>
                        <m:r>
                          <a:rPr lang="en-US" b="1" i="1">
                            <a:solidFill>
                              <a:schemeClr val="bg2">
                                <a:lumMod val="25000"/>
                              </a:schemeClr>
                            </a:solidFill>
                            <a:latin typeface="Cambria Math"/>
                            <a:cs typeface="Arial" panose="020B0604020202020204" pitchFamily="34" charset="0"/>
                          </a:rPr>
                          <m:t>𝟎</m:t>
                        </m:r>
                      </m:sub>
                    </m:sSub>
                    <m:r>
                      <a:rPr lang="en-US" b="1" i="0" smtClean="0">
                        <a:solidFill>
                          <a:schemeClr val="bg2">
                            <a:lumMod val="25000"/>
                          </a:schemeClr>
                        </a:solidFill>
                        <a:latin typeface="Cambria Math"/>
                        <a:cs typeface="Arial" panose="020B0604020202020204" pitchFamily="34" charset="0"/>
                      </a:rPr>
                      <m:t>−</m:t>
                    </m:r>
                  </m:oMath>
                </a14:m>
                <a:r>
                  <a:rPr lang="el-GR" b="1" i="0" dirty="0" smtClean="0">
                    <a:solidFill>
                      <a:schemeClr val="bg2">
                        <a:lumMod val="25000"/>
                      </a:schemeClr>
                    </a:solidFill>
                    <a:effectLst/>
                    <a:latin typeface="Arial" panose="020B0604020202020204" pitchFamily="34" charset="0"/>
                    <a:cs typeface="Arial" panose="020B0604020202020204" pitchFamily="34" charset="0"/>
                  </a:rPr>
                  <a:t> </a:t>
                </a:r>
                <a:r>
                  <a:rPr lang="en-US" sz="2400" b="0" i="0" dirty="0" smtClean="0">
                    <a:solidFill>
                      <a:srgbClr val="000000"/>
                    </a:solidFill>
                    <a:effectLst/>
                    <a:latin typeface="Arial" panose="020B0604020202020204" pitchFamily="34" charset="0"/>
                    <a:cs typeface="Arial" panose="020B0604020202020204" pitchFamily="34" charset="0"/>
                  </a:rPr>
                  <a:t>Intercept</a:t>
                </a:r>
              </a:p>
              <a:p>
                <a:pPr marL="0" indent="0" algn="l" rtl="0">
                  <a:buNone/>
                </a:pPr>
                <a14:m>
                  <m:oMath xmlns:m="http://schemas.openxmlformats.org/officeDocument/2006/math">
                    <m:sSub>
                      <m:sSubPr>
                        <m:ctrlPr>
                          <a:rPr lang="en-US" b="1" i="1" smtClean="0">
                            <a:solidFill>
                              <a:schemeClr val="bg2">
                                <a:lumMod val="25000"/>
                              </a:schemeClr>
                            </a:solidFill>
                            <a:latin typeface="Cambria Math"/>
                            <a:cs typeface="Arial" panose="020B0604020202020204" pitchFamily="34" charset="0"/>
                          </a:rPr>
                        </m:ctrlPr>
                      </m:sSubPr>
                      <m:e>
                        <m:r>
                          <a:rPr lang="en-US" b="1" i="1">
                            <a:solidFill>
                              <a:schemeClr val="bg2">
                                <a:lumMod val="25000"/>
                              </a:schemeClr>
                            </a:solidFill>
                            <a:latin typeface="Cambria Math"/>
                            <a:ea typeface="Cambria Math"/>
                            <a:cs typeface="Arial" panose="020B0604020202020204" pitchFamily="34" charset="0"/>
                          </a:rPr>
                          <m:t>𝜷</m:t>
                        </m:r>
                      </m:e>
                      <m:sub>
                        <m:r>
                          <a:rPr lang="en-US" b="1" i="1">
                            <a:solidFill>
                              <a:schemeClr val="bg2">
                                <a:lumMod val="25000"/>
                              </a:schemeClr>
                            </a:solidFill>
                            <a:latin typeface="Cambria Math"/>
                            <a:cs typeface="Arial" panose="020B0604020202020204" pitchFamily="34" charset="0"/>
                          </a:rPr>
                          <m:t>𝟏</m:t>
                        </m:r>
                      </m:sub>
                    </m:sSub>
                    <m:r>
                      <a:rPr lang="en-US" b="0" i="0" smtClean="0">
                        <a:solidFill>
                          <a:schemeClr val="bg2">
                            <a:lumMod val="25000"/>
                          </a:schemeClr>
                        </a:solidFill>
                        <a:latin typeface="Cambria Math"/>
                        <a:cs typeface="Arial" panose="020B0604020202020204" pitchFamily="34" charset="0"/>
                      </a:rPr>
                      <m:t>− </m:t>
                    </m:r>
                  </m:oMath>
                </a14:m>
                <a:r>
                  <a:rPr lang="en-US" sz="2400" b="0" i="0" dirty="0" smtClean="0">
                    <a:solidFill>
                      <a:srgbClr val="000000"/>
                    </a:solidFill>
                    <a:effectLst/>
                    <a:latin typeface="Arial" panose="020B0604020202020204" pitchFamily="34" charset="0"/>
                    <a:cs typeface="Arial" panose="020B0604020202020204" pitchFamily="34" charset="0"/>
                  </a:rPr>
                  <a:t>Slope Coefficient</a:t>
                </a:r>
              </a:p>
              <a:p>
                <a:pPr marL="0" indent="0" algn="l" rtl="0">
                  <a:buNone/>
                </a:pPr>
                <a14:m>
                  <m:oMath xmlns:m="http://schemas.openxmlformats.org/officeDocument/2006/math">
                    <m:sSub>
                      <m:sSubPr>
                        <m:ctrlPr>
                          <a:rPr lang="en-US" b="1" i="1" smtClean="0">
                            <a:solidFill>
                              <a:schemeClr val="bg2">
                                <a:lumMod val="25000"/>
                              </a:schemeClr>
                            </a:solidFill>
                            <a:latin typeface="Cambria Math"/>
                            <a:cs typeface="Arial" panose="020B0604020202020204" pitchFamily="34" charset="0"/>
                          </a:rPr>
                        </m:ctrlPr>
                      </m:sSubPr>
                      <m:e>
                        <m:r>
                          <a:rPr lang="en-US" b="1" i="1">
                            <a:solidFill>
                              <a:schemeClr val="bg2">
                                <a:lumMod val="25000"/>
                              </a:schemeClr>
                            </a:solidFill>
                            <a:latin typeface="Cambria Math"/>
                            <a:cs typeface="Arial" panose="020B0604020202020204" pitchFamily="34" charset="0"/>
                          </a:rPr>
                          <m:t>𝒙</m:t>
                        </m:r>
                      </m:e>
                      <m:sub>
                        <m:r>
                          <a:rPr lang="en-US" b="1" i="1">
                            <a:solidFill>
                              <a:schemeClr val="bg2">
                                <a:lumMod val="25000"/>
                              </a:schemeClr>
                            </a:solidFill>
                            <a:latin typeface="Cambria Math"/>
                            <a:cs typeface="Arial" panose="020B0604020202020204" pitchFamily="34" charset="0"/>
                          </a:rPr>
                          <m:t>𝒊</m:t>
                        </m:r>
                      </m:sub>
                    </m:sSub>
                    <m:r>
                      <a:rPr lang="en-US" b="0" i="0" smtClean="0">
                        <a:solidFill>
                          <a:schemeClr val="bg2">
                            <a:lumMod val="25000"/>
                          </a:schemeClr>
                        </a:solidFill>
                        <a:latin typeface="Cambria Math"/>
                        <a:cs typeface="Arial" panose="020B0604020202020204" pitchFamily="34" charset="0"/>
                      </a:rPr>
                      <m:t>−</m:t>
                    </m:r>
                  </m:oMath>
                </a14:m>
                <a:r>
                  <a:rPr lang="en-US" b="0" i="0" dirty="0" smtClean="0">
                    <a:solidFill>
                      <a:schemeClr val="accent6">
                        <a:lumMod val="75000"/>
                      </a:schemeClr>
                    </a:solidFill>
                    <a:effectLst/>
                    <a:latin typeface="Arial" panose="020B0604020202020204" pitchFamily="34" charset="0"/>
                    <a:cs typeface="Arial" panose="020B0604020202020204" pitchFamily="34" charset="0"/>
                  </a:rPr>
                  <a:t> </a:t>
                </a:r>
                <a:r>
                  <a:rPr lang="en-US" sz="2400" b="0" i="0" dirty="0" smtClean="0">
                    <a:solidFill>
                      <a:srgbClr val="000000"/>
                    </a:solidFill>
                    <a:effectLst/>
                    <a:latin typeface="Arial" panose="020B0604020202020204" pitchFamily="34" charset="0"/>
                    <a:cs typeface="Arial" panose="020B0604020202020204" pitchFamily="34" charset="0"/>
                  </a:rPr>
                  <a:t>Independent Variable</a:t>
                </a:r>
              </a:p>
              <a:p>
                <a:pPr marL="0" indent="0">
                  <a:buNone/>
                </a:pPr>
                <a14:m>
                  <m:oMath xmlns:m="http://schemas.openxmlformats.org/officeDocument/2006/math">
                    <m:sSub>
                      <m:sSubPr>
                        <m:ctrlPr>
                          <a:rPr lang="en-US" b="1" i="1" smtClean="0">
                            <a:solidFill>
                              <a:schemeClr val="bg2">
                                <a:lumMod val="25000"/>
                              </a:schemeClr>
                            </a:solidFill>
                            <a:latin typeface="Cambria Math"/>
                            <a:cs typeface="Arial" panose="020B0604020202020204" pitchFamily="34" charset="0"/>
                          </a:rPr>
                        </m:ctrlPr>
                      </m:sSubPr>
                      <m:e>
                        <m:r>
                          <a:rPr lang="en-US" b="1" i="1">
                            <a:solidFill>
                              <a:schemeClr val="bg2">
                                <a:lumMod val="25000"/>
                              </a:schemeClr>
                            </a:solidFill>
                            <a:latin typeface="Cambria Math"/>
                            <a:ea typeface="Cambria Math"/>
                            <a:cs typeface="Arial" panose="020B0604020202020204" pitchFamily="34" charset="0"/>
                          </a:rPr>
                          <m:t>𝜺</m:t>
                        </m:r>
                      </m:e>
                      <m:sub>
                        <m:r>
                          <a:rPr lang="en-US" b="1" i="1">
                            <a:solidFill>
                              <a:schemeClr val="bg2">
                                <a:lumMod val="25000"/>
                              </a:schemeClr>
                            </a:solidFill>
                            <a:latin typeface="Cambria Math"/>
                            <a:cs typeface="Arial" panose="020B0604020202020204" pitchFamily="34" charset="0"/>
                          </a:rPr>
                          <m:t>𝒊</m:t>
                        </m:r>
                      </m:sub>
                    </m:sSub>
                    <m:r>
                      <a:rPr lang="en-US" b="1" i="0" smtClean="0">
                        <a:solidFill>
                          <a:schemeClr val="bg2">
                            <a:lumMod val="25000"/>
                          </a:schemeClr>
                        </a:solidFill>
                        <a:latin typeface="Cambria Math"/>
                        <a:cs typeface="Arial" panose="020B0604020202020204" pitchFamily="34" charset="0"/>
                      </a:rPr>
                      <m:t>−</m:t>
                    </m:r>
                  </m:oMath>
                </a14:m>
                <a:r>
                  <a:rPr lang="en-US" sz="2400" b="0" i="0" dirty="0" smtClean="0">
                    <a:solidFill>
                      <a:srgbClr val="000000"/>
                    </a:solidFill>
                    <a:effectLst/>
                    <a:latin typeface="Arial" panose="020B0604020202020204" pitchFamily="34" charset="0"/>
                    <a:cs typeface="Arial" panose="020B0604020202020204" pitchFamily="34" charset="0"/>
                  </a:rPr>
                  <a:t>  Random Error </a:t>
                </a:r>
                <a:r>
                  <a:rPr lang="en-US" sz="2400" dirty="0">
                    <a:solidFill>
                      <a:srgbClr val="000000"/>
                    </a:solidFill>
                    <a:latin typeface="Arial" panose="020B0604020202020204" pitchFamily="34" charset="0"/>
                    <a:cs typeface="Arial" panose="020B0604020202020204" pitchFamily="34" charset="0"/>
                  </a:rPr>
                  <a:t>Term (Residual)</a:t>
                </a:r>
                <a:endParaRPr lang="en-US" b="1" i="0" dirty="0" smtClean="0">
                  <a:solidFill>
                    <a:srgbClr val="92D050"/>
                  </a:solidFill>
                  <a:effectLst/>
                  <a:latin typeface="Arial" panose="020B0604020202020204" pitchFamily="34" charset="0"/>
                  <a:cs typeface="Arial" panose="020B0604020202020204" pitchFamily="34" charset="0"/>
                </a:endParaRPr>
              </a:p>
              <a:p>
                <a:pPr marL="0" indent="0" algn="l" rtl="0">
                  <a:buNone/>
                </a:pP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87624" y="692696"/>
                <a:ext cx="7344816" cy="5361459"/>
              </a:xfrm>
              <a:blipFill rotWithShape="1">
                <a:blip r:embed="rId2"/>
                <a:stretch>
                  <a:fillRect l="-1743" t="-1138" b="-2275"/>
                </a:stretch>
              </a:blipFill>
            </p:spPr>
            <p:txBody>
              <a:bodyPr/>
              <a:lstStyle/>
              <a:p>
                <a:r>
                  <a:rPr lang="en-US">
                    <a:noFill/>
                  </a:rPr>
                  <a:t> </a:t>
                </a:r>
              </a:p>
            </p:txBody>
          </p:sp>
        </mc:Fallback>
      </mc:AlternateContent>
    </p:spTree>
    <p:extLst>
      <p:ext uri="{BB962C8B-B14F-4D97-AF65-F5344CB8AC3E}">
        <p14:creationId xmlns:p14="http://schemas.microsoft.com/office/powerpoint/2010/main" val="32924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87624" y="764704"/>
                <a:ext cx="7200800" cy="5361459"/>
              </a:xfrm>
            </p:spPr>
            <p:txBody>
              <a:bodyPr>
                <a:normAutofit/>
              </a:bodyPr>
              <a:lstStyle/>
              <a:p>
                <a:pPr marL="0" lvl="0" indent="0" algn="l" rtl="0">
                  <a:buNone/>
                </a:pPr>
                <a:r>
                  <a:rPr lang="arn-CL" sz="2800" b="1" dirty="0" smtClean="0">
                    <a:solidFill>
                      <a:schemeClr val="accent2">
                        <a:lumMod val="50000"/>
                      </a:schemeClr>
                    </a:solidFill>
                  </a:rPr>
                  <a:t>Estimating linear regression function</a:t>
                </a:r>
              </a:p>
              <a:p>
                <a:pPr marL="0" lvl="0" indent="0" algn="l" rtl="0">
                  <a:buNone/>
                </a:pPr>
                <a:r>
                  <a:rPr lang="en-US" sz="2000" b="1" dirty="0">
                    <a:latin typeface="Arial" panose="020B0604020202020204" pitchFamily="34" charset="0"/>
                    <a:cs typeface="Arial" panose="020B0604020202020204" pitchFamily="34" charset="0"/>
                  </a:rPr>
                  <a:t>That the most used method for estimating parameters is the OLS Ordinary least square method. This method is based on the principle of ((minimizing the sum of squares of errors)) as it seeks to find the parameters that make the sum of squares of error as minimal as possible</a:t>
                </a:r>
                <a:r>
                  <a:rPr lang="en-US" sz="2000" b="1" dirty="0" smtClean="0">
                    <a:latin typeface="Arial" panose="020B0604020202020204" pitchFamily="34" charset="0"/>
                    <a:cs typeface="Arial" panose="020B0604020202020204" pitchFamily="34" charset="0"/>
                  </a:rPr>
                  <a:t>.</a:t>
                </a:r>
              </a:p>
              <a:p>
                <a:pPr marL="0" lvl="0" indent="0" algn="l" rtl="0">
                  <a:buNone/>
                </a:pPr>
                <a:r>
                  <a:rPr lang="en-US" dirty="0" smtClean="0">
                    <a:solidFill>
                      <a:srgbClr val="C00000"/>
                    </a:solidFill>
                  </a:rPr>
                  <a:t>     </a:t>
                </a:r>
                <a14:m>
                  <m:oMath xmlns:m="http://schemas.openxmlformats.org/officeDocument/2006/math">
                    <m:acc>
                      <m:accPr>
                        <m:chr m:val="̂"/>
                        <m:ctrlPr>
                          <a:rPr lang="en-US" sz="2800" b="1" i="1" smtClean="0">
                            <a:solidFill>
                              <a:schemeClr val="accent2">
                                <a:lumMod val="50000"/>
                              </a:schemeClr>
                            </a:solidFill>
                            <a:latin typeface="Cambria Math"/>
                          </a:rPr>
                        </m:ctrlPr>
                      </m:accPr>
                      <m:e>
                        <m:r>
                          <a:rPr lang="en-US" sz="2800" b="1" i="1" smtClean="0">
                            <a:solidFill>
                              <a:schemeClr val="accent2">
                                <a:lumMod val="50000"/>
                              </a:schemeClr>
                            </a:solidFill>
                            <a:latin typeface="Cambria Math"/>
                          </a:rPr>
                          <m:t>𝒚</m:t>
                        </m:r>
                      </m:e>
                    </m:acc>
                  </m:oMath>
                </a14:m>
                <a:r>
                  <a:rPr lang="en-US" sz="2800" b="1" dirty="0" smtClean="0">
                    <a:solidFill>
                      <a:schemeClr val="accent2">
                        <a:lumMod val="50000"/>
                      </a:schemeClr>
                    </a:solidFill>
                    <a:latin typeface="Arial" panose="020B0604020202020204" pitchFamily="34" charset="0"/>
                    <a:cs typeface="Arial" panose="020B0604020202020204" pitchFamily="34" charset="0"/>
                  </a:rPr>
                  <a:t> </a:t>
                </a:r>
                <a14:m>
                  <m:oMath xmlns:m="http://schemas.openxmlformats.org/officeDocument/2006/math">
                    <m:r>
                      <a:rPr lang="en-US" sz="2800" b="1" i="1" dirty="0" smtClean="0">
                        <a:solidFill>
                          <a:schemeClr val="accent2">
                            <a:lumMod val="50000"/>
                          </a:schemeClr>
                        </a:solidFill>
                        <a:latin typeface="Cambria Math"/>
                        <a:cs typeface="Arial" panose="020B0604020202020204" pitchFamily="34" charset="0"/>
                      </a:rPr>
                      <m:t>=</m:t>
                    </m:r>
                    <m:sSub>
                      <m:sSubPr>
                        <m:ctrlPr>
                          <a:rPr lang="en-US" sz="2800" b="1" i="1" dirty="0" smtClean="0">
                            <a:solidFill>
                              <a:schemeClr val="accent2">
                                <a:lumMod val="50000"/>
                              </a:schemeClr>
                            </a:solidFill>
                            <a:latin typeface="Cambria Math"/>
                            <a:cs typeface="Arial" panose="020B0604020202020204" pitchFamily="34" charset="0"/>
                          </a:rPr>
                        </m:ctrlPr>
                      </m:sSubPr>
                      <m:e>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ea typeface="Cambria Math"/>
                                <a:cs typeface="Arial" panose="020B0604020202020204" pitchFamily="34" charset="0"/>
                              </a:rPr>
                              <m:t>𝜷</m:t>
                            </m:r>
                          </m:e>
                        </m:acc>
                      </m:e>
                      <m:sub>
                        <m:r>
                          <a:rPr lang="en-US" sz="2800" b="1" i="1" dirty="0" smtClean="0">
                            <a:solidFill>
                              <a:schemeClr val="accent2">
                                <a:lumMod val="50000"/>
                              </a:schemeClr>
                            </a:solidFill>
                            <a:latin typeface="Cambria Math"/>
                            <a:cs typeface="Arial" panose="020B0604020202020204" pitchFamily="34" charset="0"/>
                          </a:rPr>
                          <m:t>𝟎</m:t>
                        </m:r>
                      </m:sub>
                    </m:sSub>
                    <m:r>
                      <a:rPr lang="en-US" sz="2800" b="1" i="1" dirty="0" smtClean="0">
                        <a:solidFill>
                          <a:schemeClr val="accent2">
                            <a:lumMod val="50000"/>
                          </a:schemeClr>
                        </a:solidFill>
                        <a:latin typeface="Cambria Math"/>
                        <a:cs typeface="Arial" panose="020B0604020202020204" pitchFamily="34" charset="0"/>
                      </a:rPr>
                      <m:t>+</m:t>
                    </m:r>
                    <m:sSub>
                      <m:sSubPr>
                        <m:ctrlPr>
                          <a:rPr lang="en-US" sz="2800" b="1" i="1" dirty="0" smtClean="0">
                            <a:solidFill>
                              <a:schemeClr val="accent2">
                                <a:lumMod val="50000"/>
                              </a:schemeClr>
                            </a:solidFill>
                            <a:latin typeface="Cambria Math"/>
                            <a:cs typeface="Arial" panose="020B0604020202020204" pitchFamily="34" charset="0"/>
                          </a:rPr>
                        </m:ctrlPr>
                      </m:sSubPr>
                      <m:e>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ea typeface="Cambria Math"/>
                                <a:cs typeface="Arial" panose="020B0604020202020204" pitchFamily="34" charset="0"/>
                              </a:rPr>
                              <m:t>𝜷</m:t>
                            </m:r>
                          </m:e>
                        </m:acc>
                      </m:e>
                      <m:sub>
                        <m:r>
                          <a:rPr lang="en-US" sz="2800" b="1" i="1" dirty="0" smtClean="0">
                            <a:solidFill>
                              <a:schemeClr val="accent2">
                                <a:lumMod val="50000"/>
                              </a:schemeClr>
                            </a:solidFill>
                            <a:latin typeface="Cambria Math"/>
                            <a:cs typeface="Arial" panose="020B0604020202020204" pitchFamily="34" charset="0"/>
                          </a:rPr>
                          <m:t>𝟏</m:t>
                        </m:r>
                      </m:sub>
                    </m:sSub>
                    <m:r>
                      <a:rPr lang="en-US" sz="2800" b="1" i="1" dirty="0" smtClean="0">
                        <a:solidFill>
                          <a:schemeClr val="accent2">
                            <a:lumMod val="50000"/>
                          </a:schemeClr>
                        </a:solidFill>
                        <a:latin typeface="Cambria Math"/>
                        <a:cs typeface="Arial" panose="020B0604020202020204" pitchFamily="34" charset="0"/>
                      </a:rPr>
                      <m:t>𝒙</m:t>
                    </m:r>
                  </m:oMath>
                </a14:m>
                <a:endParaRPr lang="en-US" sz="2800" b="1" dirty="0" smtClean="0">
                  <a:solidFill>
                    <a:schemeClr val="accent2">
                      <a:lumMod val="50000"/>
                    </a:schemeClr>
                  </a:solidFill>
                  <a:latin typeface="Arial" panose="020B0604020202020204" pitchFamily="34" charset="0"/>
                  <a:cs typeface="Arial" panose="020B0604020202020204" pitchFamily="34" charset="0"/>
                </a:endParaRPr>
              </a:p>
              <a:p>
                <a:pPr marL="0" lvl="0" indent="0" algn="l" rtl="0">
                  <a:buNone/>
                </a:pPr>
                <a:endParaRPr lang="en-US" sz="2800" b="1" dirty="0" smtClean="0">
                  <a:solidFill>
                    <a:schemeClr val="accent2">
                      <a:lumMod val="50000"/>
                    </a:schemeClr>
                  </a:solidFill>
                  <a:latin typeface="Arial" panose="020B0604020202020204" pitchFamily="34" charset="0"/>
                  <a:cs typeface="Arial" panose="020B0604020202020204" pitchFamily="34" charset="0"/>
                </a:endParaRPr>
              </a:p>
              <a:p>
                <a:pPr marL="0" indent="0">
                  <a:buNone/>
                </a:pPr>
                <a14:m>
                  <m:oMath xmlns:m="http://schemas.openxmlformats.org/officeDocument/2006/math">
                    <m:sSub>
                      <m:sSubPr>
                        <m:ctrlPr>
                          <a:rPr lang="en-US" sz="2800" b="1" i="1" dirty="0">
                            <a:solidFill>
                              <a:schemeClr val="accent2">
                                <a:lumMod val="50000"/>
                              </a:schemeClr>
                            </a:solidFill>
                            <a:latin typeface="Cambria Math"/>
                            <a:cs typeface="Arial" panose="020B0604020202020204" pitchFamily="34" charset="0"/>
                          </a:rPr>
                        </m:ctrlPr>
                      </m:sSubPr>
                      <m:e>
                        <m:acc>
                          <m:accPr>
                            <m:chr m:val="̂"/>
                            <m:ctrlPr>
                              <a:rPr lang="en-US" sz="2800" b="1" i="1" dirty="0">
                                <a:solidFill>
                                  <a:schemeClr val="accent2">
                                    <a:lumMod val="50000"/>
                                  </a:schemeClr>
                                </a:solidFill>
                                <a:latin typeface="Cambria Math"/>
                                <a:cs typeface="Arial" panose="020B0604020202020204" pitchFamily="34" charset="0"/>
                              </a:rPr>
                            </m:ctrlPr>
                          </m:accPr>
                          <m:e>
                            <m:r>
                              <a:rPr lang="en-US" sz="2800" b="1" i="1" dirty="0">
                                <a:solidFill>
                                  <a:schemeClr val="accent2">
                                    <a:lumMod val="50000"/>
                                  </a:schemeClr>
                                </a:solidFill>
                                <a:latin typeface="Cambria Math"/>
                                <a:ea typeface="Cambria Math"/>
                                <a:cs typeface="Arial" panose="020B0604020202020204" pitchFamily="34" charset="0"/>
                              </a:rPr>
                              <m:t>𝜷</m:t>
                            </m:r>
                          </m:e>
                        </m:acc>
                      </m:e>
                      <m:sub>
                        <m:r>
                          <a:rPr lang="en-US" sz="2800" b="1" i="1" dirty="0">
                            <a:solidFill>
                              <a:schemeClr val="accent2">
                                <a:lumMod val="50000"/>
                              </a:schemeClr>
                            </a:solidFill>
                            <a:latin typeface="Cambria Math"/>
                            <a:cs typeface="Arial" panose="020B0604020202020204" pitchFamily="34" charset="0"/>
                          </a:rPr>
                          <m:t>𝟏</m:t>
                        </m:r>
                      </m:sub>
                    </m:sSub>
                    <m:r>
                      <a:rPr lang="en-US" sz="2800" b="1" i="1" dirty="0" smtClean="0">
                        <a:solidFill>
                          <a:schemeClr val="accent2">
                            <a:lumMod val="50000"/>
                          </a:schemeClr>
                        </a:solidFill>
                        <a:latin typeface="Cambria Math"/>
                        <a:cs typeface="Arial" panose="020B0604020202020204" pitchFamily="34" charset="0"/>
                      </a:rPr>
                      <m:t>=</m:t>
                    </m:r>
                    <m:f>
                      <m:fPr>
                        <m:ctrlPr>
                          <a:rPr lang="en-US" sz="2800" b="1" i="1" dirty="0" smtClean="0">
                            <a:solidFill>
                              <a:schemeClr val="accent2">
                                <a:lumMod val="50000"/>
                              </a:schemeClr>
                            </a:solidFill>
                            <a:latin typeface="Cambria Math"/>
                            <a:cs typeface="Arial" panose="020B0604020202020204" pitchFamily="34" charset="0"/>
                          </a:rPr>
                        </m:ctrlPr>
                      </m:fPr>
                      <m:num>
                        <m:nary>
                          <m:naryPr>
                            <m:chr m:val="∑"/>
                            <m:subHide m:val="on"/>
                            <m:supHide m:val="on"/>
                            <m:ctrlPr>
                              <a:rPr lang="en-US" sz="2800" b="1" i="1" dirty="0" smtClean="0">
                                <a:solidFill>
                                  <a:schemeClr val="accent2">
                                    <a:lumMod val="50000"/>
                                  </a:schemeClr>
                                </a:solidFill>
                                <a:latin typeface="Cambria Math"/>
                                <a:cs typeface="Arial" panose="020B0604020202020204" pitchFamily="34" charset="0"/>
                              </a:rPr>
                            </m:ctrlPr>
                          </m:naryPr>
                          <m:sub/>
                          <m:sup/>
                          <m:e>
                            <m:sSub>
                              <m:sSubPr>
                                <m:ctrlPr>
                                  <a:rPr lang="en-US" sz="2800" b="1" i="1" dirty="0" smtClean="0">
                                    <a:solidFill>
                                      <a:schemeClr val="accent2">
                                        <a:lumMod val="50000"/>
                                      </a:schemeClr>
                                    </a:solidFill>
                                    <a:latin typeface="Cambria Math"/>
                                    <a:cs typeface="Arial" panose="020B0604020202020204" pitchFamily="34" charset="0"/>
                                  </a:rPr>
                                </m:ctrlPr>
                              </m:sSubPr>
                              <m:e>
                                <m:r>
                                  <a:rPr lang="en-US" sz="2800" b="1" i="1" dirty="0" smtClean="0">
                                    <a:solidFill>
                                      <a:schemeClr val="accent2">
                                        <a:lumMod val="50000"/>
                                      </a:schemeClr>
                                    </a:solidFill>
                                    <a:latin typeface="Cambria Math"/>
                                    <a:cs typeface="Arial" panose="020B0604020202020204" pitchFamily="34" charset="0"/>
                                  </a:rPr>
                                  <m:t>𝒙</m:t>
                                </m:r>
                              </m:e>
                              <m:sub>
                                <m:r>
                                  <a:rPr lang="en-US" sz="2800" b="1" i="1" dirty="0" smtClean="0">
                                    <a:solidFill>
                                      <a:schemeClr val="accent2">
                                        <a:lumMod val="50000"/>
                                      </a:schemeClr>
                                    </a:solidFill>
                                    <a:latin typeface="Cambria Math"/>
                                    <a:cs typeface="Arial" panose="020B0604020202020204" pitchFamily="34" charset="0"/>
                                  </a:rPr>
                                  <m:t>𝒊</m:t>
                                </m:r>
                              </m:sub>
                            </m:sSub>
                            <m:sSub>
                              <m:sSubPr>
                                <m:ctrlPr>
                                  <a:rPr lang="en-US" sz="2800" b="1" i="1" dirty="0" smtClean="0">
                                    <a:solidFill>
                                      <a:schemeClr val="accent2">
                                        <a:lumMod val="50000"/>
                                      </a:schemeClr>
                                    </a:solidFill>
                                    <a:latin typeface="Cambria Math"/>
                                    <a:cs typeface="Arial" panose="020B0604020202020204" pitchFamily="34" charset="0"/>
                                  </a:rPr>
                                </m:ctrlPr>
                              </m:sSubPr>
                              <m:e>
                                <m:r>
                                  <a:rPr lang="en-US" sz="2800" b="1" i="1" dirty="0" smtClean="0">
                                    <a:solidFill>
                                      <a:schemeClr val="accent2">
                                        <a:lumMod val="50000"/>
                                      </a:schemeClr>
                                    </a:solidFill>
                                    <a:latin typeface="Cambria Math"/>
                                    <a:cs typeface="Arial" panose="020B0604020202020204" pitchFamily="34" charset="0"/>
                                  </a:rPr>
                                  <m:t>𝒚</m:t>
                                </m:r>
                              </m:e>
                              <m:sub>
                                <m:r>
                                  <a:rPr lang="en-US" sz="2800" b="1" i="1" dirty="0" smtClean="0">
                                    <a:solidFill>
                                      <a:schemeClr val="accent2">
                                        <a:lumMod val="50000"/>
                                      </a:schemeClr>
                                    </a:solidFill>
                                    <a:latin typeface="Cambria Math"/>
                                    <a:cs typeface="Arial" panose="020B0604020202020204" pitchFamily="34" charset="0"/>
                                  </a:rPr>
                                  <m:t>𝒊</m:t>
                                </m:r>
                              </m:sub>
                            </m:sSub>
                          </m:e>
                        </m:nary>
                        <m:r>
                          <a:rPr lang="en-US" sz="2800" b="1" i="1" dirty="0" smtClean="0">
                            <a:solidFill>
                              <a:schemeClr val="accent2">
                                <a:lumMod val="50000"/>
                              </a:schemeClr>
                            </a:solidFill>
                            <a:latin typeface="Cambria Math"/>
                            <a:cs typeface="Arial" panose="020B0604020202020204" pitchFamily="34" charset="0"/>
                          </a:rPr>
                          <m:t>−</m:t>
                        </m:r>
                        <m:r>
                          <a:rPr lang="en-US" sz="2800" b="1" i="1" dirty="0" smtClean="0">
                            <a:solidFill>
                              <a:schemeClr val="accent2">
                                <a:lumMod val="50000"/>
                              </a:schemeClr>
                            </a:solidFill>
                            <a:latin typeface="Cambria Math"/>
                            <a:cs typeface="Arial" panose="020B0604020202020204" pitchFamily="34" charset="0"/>
                          </a:rPr>
                          <m:t>𝒏</m:t>
                        </m:r>
                        <m:sSub>
                          <m:sSubPr>
                            <m:ctrlPr>
                              <a:rPr lang="en-US" sz="2800" b="1" i="1" dirty="0" smtClean="0">
                                <a:solidFill>
                                  <a:schemeClr val="accent2">
                                    <a:lumMod val="50000"/>
                                  </a:schemeClr>
                                </a:solidFill>
                                <a:latin typeface="Cambria Math"/>
                                <a:cs typeface="Arial" panose="020B0604020202020204" pitchFamily="34" charset="0"/>
                              </a:rPr>
                            </m:ctrlPr>
                          </m:sSubPr>
                          <m:e>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cs typeface="Arial" panose="020B0604020202020204" pitchFamily="34" charset="0"/>
                                  </a:rPr>
                                  <m:t>𝒙</m:t>
                                </m:r>
                              </m:e>
                            </m:acc>
                          </m:e>
                          <m:sub>
                            <m:r>
                              <a:rPr lang="en-US" sz="2800" b="1" i="1" dirty="0" smtClean="0">
                                <a:solidFill>
                                  <a:schemeClr val="accent2">
                                    <a:lumMod val="50000"/>
                                  </a:schemeClr>
                                </a:solidFill>
                                <a:latin typeface="Cambria Math"/>
                                <a:cs typeface="Arial" panose="020B0604020202020204" pitchFamily="34" charset="0"/>
                              </a:rPr>
                              <m:t>𝒊</m:t>
                            </m:r>
                          </m:sub>
                        </m:sSub>
                        <m:sSub>
                          <m:sSubPr>
                            <m:ctrlPr>
                              <a:rPr lang="en-US" sz="2800" b="1" i="1" dirty="0" smtClean="0">
                                <a:solidFill>
                                  <a:schemeClr val="accent2">
                                    <a:lumMod val="50000"/>
                                  </a:schemeClr>
                                </a:solidFill>
                                <a:latin typeface="Cambria Math"/>
                                <a:cs typeface="Arial" panose="020B0604020202020204" pitchFamily="34" charset="0"/>
                              </a:rPr>
                            </m:ctrlPr>
                          </m:sSubPr>
                          <m:e>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cs typeface="Arial" panose="020B0604020202020204" pitchFamily="34" charset="0"/>
                                  </a:rPr>
                                  <m:t>𝒚</m:t>
                                </m:r>
                              </m:e>
                            </m:acc>
                          </m:e>
                          <m:sub>
                            <m:r>
                              <a:rPr lang="en-US" sz="2800" b="1" i="1" dirty="0" smtClean="0">
                                <a:solidFill>
                                  <a:schemeClr val="accent2">
                                    <a:lumMod val="50000"/>
                                  </a:schemeClr>
                                </a:solidFill>
                                <a:latin typeface="Cambria Math"/>
                                <a:cs typeface="Arial" panose="020B0604020202020204" pitchFamily="34" charset="0"/>
                              </a:rPr>
                              <m:t>𝒊</m:t>
                            </m:r>
                          </m:sub>
                        </m:sSub>
                      </m:num>
                      <m:den>
                        <m:nary>
                          <m:naryPr>
                            <m:chr m:val="∑"/>
                            <m:subHide m:val="on"/>
                            <m:supHide m:val="on"/>
                            <m:ctrlPr>
                              <a:rPr lang="en-US" sz="2800" b="1" i="1" dirty="0" smtClean="0">
                                <a:solidFill>
                                  <a:schemeClr val="accent2">
                                    <a:lumMod val="50000"/>
                                  </a:schemeClr>
                                </a:solidFill>
                                <a:latin typeface="Cambria Math"/>
                                <a:cs typeface="Arial" panose="020B0604020202020204" pitchFamily="34" charset="0"/>
                              </a:rPr>
                            </m:ctrlPr>
                          </m:naryPr>
                          <m:sub/>
                          <m:sup/>
                          <m:e>
                            <m:sSubSup>
                              <m:sSubSupPr>
                                <m:ctrlPr>
                                  <a:rPr lang="en-US" sz="2800" b="1" i="1" dirty="0" smtClean="0">
                                    <a:solidFill>
                                      <a:schemeClr val="accent2">
                                        <a:lumMod val="50000"/>
                                      </a:schemeClr>
                                    </a:solidFill>
                                    <a:latin typeface="Cambria Math"/>
                                    <a:cs typeface="Arial" panose="020B0604020202020204" pitchFamily="34" charset="0"/>
                                  </a:rPr>
                                </m:ctrlPr>
                              </m:sSubSupPr>
                              <m:e>
                                <m:sSup>
                                  <m:sSupPr>
                                    <m:ctrlPr>
                                      <a:rPr lang="en-US" sz="2800" b="1" i="1" dirty="0" smtClean="0">
                                        <a:solidFill>
                                          <a:schemeClr val="accent2">
                                            <a:lumMod val="50000"/>
                                          </a:schemeClr>
                                        </a:solidFill>
                                        <a:latin typeface="Cambria Math"/>
                                        <a:cs typeface="Arial" panose="020B0604020202020204" pitchFamily="34" charset="0"/>
                                      </a:rPr>
                                    </m:ctrlPr>
                                  </m:sSupPr>
                                  <m:e>
                                    <m:r>
                                      <a:rPr lang="en-US" sz="2800" b="1" i="1" dirty="0" smtClean="0">
                                        <a:solidFill>
                                          <a:schemeClr val="accent2">
                                            <a:lumMod val="50000"/>
                                          </a:schemeClr>
                                        </a:solidFill>
                                        <a:latin typeface="Cambria Math"/>
                                        <a:cs typeface="Arial" panose="020B0604020202020204" pitchFamily="34" charset="0"/>
                                      </a:rPr>
                                      <m:t>𝒙</m:t>
                                    </m:r>
                                  </m:e>
                                  <m:sup>
                                    <m:r>
                                      <a:rPr lang="en-US" sz="2800" b="1" i="1" dirty="0" smtClean="0">
                                        <a:solidFill>
                                          <a:schemeClr val="accent2">
                                            <a:lumMod val="50000"/>
                                          </a:schemeClr>
                                        </a:solidFill>
                                        <a:latin typeface="Cambria Math"/>
                                        <a:cs typeface="Arial" panose="020B0604020202020204" pitchFamily="34" charset="0"/>
                                      </a:rPr>
                                      <m:t>𝟐</m:t>
                                    </m:r>
                                  </m:sup>
                                </m:sSup>
                              </m:e>
                              <m:sub>
                                <m:r>
                                  <a:rPr lang="en-US" sz="2800" b="1" i="1" dirty="0" smtClean="0">
                                    <a:solidFill>
                                      <a:schemeClr val="accent2">
                                        <a:lumMod val="50000"/>
                                      </a:schemeClr>
                                    </a:solidFill>
                                    <a:latin typeface="Cambria Math"/>
                                    <a:cs typeface="Arial" panose="020B0604020202020204" pitchFamily="34" charset="0"/>
                                  </a:rPr>
                                  <m:t>𝒊</m:t>
                                </m:r>
                              </m:sub>
                              <m:sup/>
                            </m:sSubSup>
                          </m:e>
                        </m:nary>
                        <m:r>
                          <a:rPr lang="en-US" sz="2800" b="1" i="1" dirty="0" smtClean="0">
                            <a:solidFill>
                              <a:schemeClr val="accent2">
                                <a:lumMod val="50000"/>
                              </a:schemeClr>
                            </a:solidFill>
                            <a:latin typeface="Cambria Math"/>
                            <a:cs typeface="Arial" panose="020B0604020202020204" pitchFamily="34" charset="0"/>
                          </a:rPr>
                          <m:t>−</m:t>
                        </m:r>
                        <m:r>
                          <a:rPr lang="en-US" sz="2800" b="1" i="1" dirty="0" smtClean="0">
                            <a:solidFill>
                              <a:schemeClr val="accent2">
                                <a:lumMod val="50000"/>
                              </a:schemeClr>
                            </a:solidFill>
                            <a:latin typeface="Cambria Math"/>
                            <a:cs typeface="Arial" panose="020B0604020202020204" pitchFamily="34" charset="0"/>
                          </a:rPr>
                          <m:t>𝒏</m:t>
                        </m:r>
                        <m:sSub>
                          <m:sSubPr>
                            <m:ctrlPr>
                              <a:rPr lang="en-US" sz="2800" b="1" i="1" dirty="0" smtClean="0">
                                <a:solidFill>
                                  <a:schemeClr val="accent2">
                                    <a:lumMod val="50000"/>
                                  </a:schemeClr>
                                </a:solidFill>
                                <a:latin typeface="Cambria Math"/>
                                <a:cs typeface="Arial" panose="020B0604020202020204" pitchFamily="34" charset="0"/>
                              </a:rPr>
                            </m:ctrlPr>
                          </m:sSubPr>
                          <m:e>
                            <m:sSup>
                              <m:sSupPr>
                                <m:ctrlPr>
                                  <a:rPr lang="en-US" sz="2800" b="1" i="1" dirty="0" smtClean="0">
                                    <a:solidFill>
                                      <a:schemeClr val="accent2">
                                        <a:lumMod val="50000"/>
                                      </a:schemeClr>
                                    </a:solidFill>
                                    <a:latin typeface="Cambria Math"/>
                                    <a:cs typeface="Arial" panose="020B0604020202020204" pitchFamily="34" charset="0"/>
                                  </a:rPr>
                                </m:ctrlPr>
                              </m:sSupPr>
                              <m:e>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cs typeface="Arial" panose="020B0604020202020204" pitchFamily="34" charset="0"/>
                                      </a:rPr>
                                      <m:t>𝒙</m:t>
                                    </m:r>
                                  </m:e>
                                </m:acc>
                              </m:e>
                              <m:sup>
                                <m:r>
                                  <a:rPr lang="en-US" sz="2800" b="1" i="1" dirty="0" smtClean="0">
                                    <a:solidFill>
                                      <a:schemeClr val="accent2">
                                        <a:lumMod val="50000"/>
                                      </a:schemeClr>
                                    </a:solidFill>
                                    <a:latin typeface="Cambria Math"/>
                                    <a:cs typeface="Arial" panose="020B0604020202020204" pitchFamily="34" charset="0"/>
                                  </a:rPr>
                                  <m:t>𝟐</m:t>
                                </m:r>
                              </m:sup>
                            </m:sSup>
                          </m:e>
                          <m:sub>
                            <m:r>
                              <a:rPr lang="en-US" sz="2800" b="1" i="1" dirty="0" smtClean="0">
                                <a:solidFill>
                                  <a:schemeClr val="accent2">
                                    <a:lumMod val="50000"/>
                                  </a:schemeClr>
                                </a:solidFill>
                                <a:latin typeface="Cambria Math"/>
                                <a:cs typeface="Arial" panose="020B0604020202020204" pitchFamily="34" charset="0"/>
                              </a:rPr>
                              <m:t>𝒊</m:t>
                            </m:r>
                          </m:sub>
                        </m:sSub>
                      </m:den>
                    </m:f>
                  </m:oMath>
                </a14:m>
                <a:r>
                  <a:rPr lang="en-US" sz="2400" dirty="0" smtClean="0">
                    <a:solidFill>
                      <a:schemeClr val="accent2">
                        <a:lumMod val="50000"/>
                      </a:schemeClr>
                    </a:solidFill>
                    <a:latin typeface="Arial" panose="020B0604020202020204" pitchFamily="34" charset="0"/>
                    <a:cs typeface="Arial" panose="020B0604020202020204" pitchFamily="34" charset="0"/>
                  </a:rPr>
                  <a:t> or  </a:t>
                </a:r>
                <a14:m>
                  <m:oMath xmlns:m="http://schemas.openxmlformats.org/officeDocument/2006/math">
                    <m:f>
                      <m:fPr>
                        <m:ctrlPr>
                          <a:rPr lang="en-US" sz="2800" b="1" i="1">
                            <a:solidFill>
                              <a:prstClr val="black"/>
                            </a:solidFill>
                            <a:latin typeface="Cambria Math"/>
                          </a:rPr>
                        </m:ctrlPr>
                      </m:fPr>
                      <m:num>
                        <m:r>
                          <a:rPr lang="en-US" sz="2800" b="1" i="1">
                            <a:solidFill>
                              <a:prstClr val="black"/>
                            </a:solidFill>
                            <a:latin typeface="Cambria Math"/>
                          </a:rPr>
                          <m:t>𝒏</m:t>
                        </m:r>
                        <m:nary>
                          <m:naryPr>
                            <m:chr m:val="∑"/>
                            <m:ctrlPr>
                              <a:rPr lang="en-US" sz="2800" b="1" i="1">
                                <a:solidFill>
                                  <a:prstClr val="black"/>
                                </a:solidFill>
                                <a:latin typeface="Cambria Math"/>
                              </a:rPr>
                            </m:ctrlPr>
                          </m:naryPr>
                          <m:sub>
                            <m:r>
                              <m:rPr>
                                <m:brk m:alnAt="23"/>
                              </m:rPr>
                              <a:rPr lang="en-US" sz="2800" b="1" i="1">
                                <a:solidFill>
                                  <a:prstClr val="black"/>
                                </a:solidFill>
                                <a:latin typeface="Cambria Math"/>
                              </a:rPr>
                              <m:t>𝒊</m:t>
                            </m:r>
                            <m:r>
                              <m:rPr>
                                <m:brk m:alnAt="23"/>
                              </m:rPr>
                              <a:rPr lang="en-US" sz="2800" b="1" i="1">
                                <a:solidFill>
                                  <a:prstClr val="black"/>
                                </a:solidFill>
                                <a:latin typeface="Cambria Math"/>
                              </a:rPr>
                              <m:t>=</m:t>
                            </m:r>
                            <m:r>
                              <m:rPr>
                                <m:brk m:alnAt="23"/>
                              </m:rPr>
                              <a:rPr lang="en-US" sz="2800" b="1" i="1">
                                <a:solidFill>
                                  <a:prstClr val="black"/>
                                </a:solidFill>
                                <a:latin typeface="Cambria Math"/>
                              </a:rPr>
                              <m:t>𝟏</m:t>
                            </m:r>
                          </m:sub>
                          <m:sup>
                            <m:r>
                              <a:rPr lang="en-US" sz="2800" b="1" i="1" smtClean="0">
                                <a:solidFill>
                                  <a:prstClr val="black"/>
                                </a:solidFill>
                                <a:latin typeface="Cambria Math"/>
                              </a:rPr>
                              <m:t>𝒏</m:t>
                            </m:r>
                          </m:sup>
                          <m:e>
                            <m:sSub>
                              <m:sSubPr>
                                <m:ctrlPr>
                                  <a:rPr lang="en-US" sz="2800" b="1" i="1">
                                    <a:solidFill>
                                      <a:prstClr val="black"/>
                                    </a:solidFill>
                                    <a:latin typeface="Cambria Math"/>
                                  </a:rPr>
                                </m:ctrlPr>
                              </m:sSubPr>
                              <m:e>
                                <m:r>
                                  <a:rPr lang="en-US" sz="2800" b="1" i="1">
                                    <a:solidFill>
                                      <a:prstClr val="black"/>
                                    </a:solidFill>
                                    <a:latin typeface="Cambria Math"/>
                                  </a:rPr>
                                  <m:t>𝒙</m:t>
                                </m:r>
                              </m:e>
                              <m:sub>
                                <m:r>
                                  <a:rPr lang="en-US" sz="2800" b="1" i="1">
                                    <a:solidFill>
                                      <a:prstClr val="black"/>
                                    </a:solidFill>
                                    <a:latin typeface="Cambria Math"/>
                                  </a:rPr>
                                  <m:t>𝒊</m:t>
                                </m:r>
                              </m:sub>
                            </m:sSub>
                            <m:sSub>
                              <m:sSubPr>
                                <m:ctrlPr>
                                  <a:rPr lang="en-US" sz="2800" b="1" i="1">
                                    <a:solidFill>
                                      <a:prstClr val="black"/>
                                    </a:solidFill>
                                    <a:latin typeface="Cambria Math"/>
                                  </a:rPr>
                                </m:ctrlPr>
                              </m:sSubPr>
                              <m:e>
                                <m:r>
                                  <a:rPr lang="en-US" sz="2800" b="1" i="1">
                                    <a:solidFill>
                                      <a:prstClr val="black"/>
                                    </a:solidFill>
                                    <a:latin typeface="Cambria Math"/>
                                  </a:rPr>
                                  <m:t>𝒚</m:t>
                                </m:r>
                              </m:e>
                              <m:sub>
                                <m:r>
                                  <a:rPr lang="en-US" sz="2800" b="1" i="1">
                                    <a:solidFill>
                                      <a:prstClr val="black"/>
                                    </a:solidFill>
                                    <a:latin typeface="Cambria Math"/>
                                  </a:rPr>
                                  <m:t>𝒊</m:t>
                                </m:r>
                              </m:sub>
                            </m:sSub>
                            <m:r>
                              <a:rPr lang="en-US" sz="2800" b="1" i="1">
                                <a:solidFill>
                                  <a:prstClr val="black"/>
                                </a:solidFill>
                                <a:latin typeface="Cambria Math"/>
                              </a:rPr>
                              <m:t>−(</m:t>
                            </m:r>
                            <m:nary>
                              <m:naryPr>
                                <m:chr m:val="∑"/>
                                <m:ctrlPr>
                                  <a:rPr lang="en-US" sz="2800" b="1" i="1">
                                    <a:solidFill>
                                      <a:prstClr val="black"/>
                                    </a:solidFill>
                                    <a:latin typeface="Cambria Math"/>
                                  </a:rPr>
                                </m:ctrlPr>
                              </m:naryPr>
                              <m:sub>
                                <m:r>
                                  <m:rPr>
                                    <m:brk m:alnAt="23"/>
                                  </m:rPr>
                                  <a:rPr lang="en-US" sz="2800" b="1" i="1">
                                    <a:solidFill>
                                      <a:prstClr val="black"/>
                                    </a:solidFill>
                                    <a:latin typeface="Cambria Math"/>
                                  </a:rPr>
                                  <m:t>𝒊</m:t>
                                </m:r>
                                <m:r>
                                  <m:rPr>
                                    <m:brk m:alnAt="23"/>
                                  </m:rPr>
                                  <a:rPr lang="en-US" sz="2800" b="1" i="1">
                                    <a:solidFill>
                                      <a:prstClr val="black"/>
                                    </a:solidFill>
                                    <a:latin typeface="Cambria Math"/>
                                  </a:rPr>
                                  <m:t>=</m:t>
                                </m:r>
                                <m:r>
                                  <m:rPr>
                                    <m:brk m:alnAt="23"/>
                                  </m:rPr>
                                  <a:rPr lang="en-US" sz="2800" b="1" i="1">
                                    <a:solidFill>
                                      <a:prstClr val="black"/>
                                    </a:solidFill>
                                    <a:latin typeface="Cambria Math"/>
                                  </a:rPr>
                                  <m:t>𝟏</m:t>
                                </m:r>
                              </m:sub>
                              <m:sup>
                                <m:r>
                                  <a:rPr lang="en-US" sz="2800" b="1" i="1" smtClean="0">
                                    <a:solidFill>
                                      <a:prstClr val="black"/>
                                    </a:solidFill>
                                    <a:latin typeface="Cambria Math"/>
                                  </a:rPr>
                                  <m:t>𝒏</m:t>
                                </m:r>
                              </m:sup>
                              <m:e>
                                <m:sSub>
                                  <m:sSubPr>
                                    <m:ctrlPr>
                                      <a:rPr lang="en-US" sz="2800" b="1" i="1">
                                        <a:solidFill>
                                          <a:prstClr val="black"/>
                                        </a:solidFill>
                                        <a:latin typeface="Cambria Math"/>
                                      </a:rPr>
                                    </m:ctrlPr>
                                  </m:sSubPr>
                                  <m:e>
                                    <m:r>
                                      <a:rPr lang="en-US" sz="2800" b="1" i="1">
                                        <a:solidFill>
                                          <a:prstClr val="black"/>
                                        </a:solidFill>
                                        <a:latin typeface="Cambria Math"/>
                                      </a:rPr>
                                      <m:t>𝒙</m:t>
                                    </m:r>
                                  </m:e>
                                  <m:sub>
                                    <m:r>
                                      <a:rPr lang="en-US" sz="2800" b="1" i="1">
                                        <a:solidFill>
                                          <a:prstClr val="black"/>
                                        </a:solidFill>
                                        <a:latin typeface="Cambria Math"/>
                                      </a:rPr>
                                      <m:t>𝒊</m:t>
                                    </m:r>
                                  </m:sub>
                                </m:sSub>
                                <m:r>
                                  <a:rPr lang="en-US" sz="2800" b="1" i="1">
                                    <a:solidFill>
                                      <a:prstClr val="black"/>
                                    </a:solidFill>
                                    <a:latin typeface="Cambria Math"/>
                                  </a:rPr>
                                  <m:t>)(</m:t>
                                </m:r>
                                <m:nary>
                                  <m:naryPr>
                                    <m:chr m:val="∑"/>
                                    <m:ctrlPr>
                                      <a:rPr lang="en-US" sz="2800" b="1" i="1">
                                        <a:solidFill>
                                          <a:prstClr val="black"/>
                                        </a:solidFill>
                                        <a:latin typeface="Cambria Math"/>
                                      </a:rPr>
                                    </m:ctrlPr>
                                  </m:naryPr>
                                  <m:sub>
                                    <m:r>
                                      <m:rPr>
                                        <m:brk m:alnAt="23"/>
                                      </m:rPr>
                                      <a:rPr lang="en-US" sz="2800" b="1" i="1">
                                        <a:solidFill>
                                          <a:prstClr val="black"/>
                                        </a:solidFill>
                                        <a:latin typeface="Cambria Math"/>
                                      </a:rPr>
                                      <m:t>𝒊</m:t>
                                    </m:r>
                                    <m:r>
                                      <m:rPr>
                                        <m:brk m:alnAt="23"/>
                                      </m:rPr>
                                      <a:rPr lang="en-US" sz="2800" b="1" i="1">
                                        <a:solidFill>
                                          <a:prstClr val="black"/>
                                        </a:solidFill>
                                        <a:latin typeface="Cambria Math"/>
                                      </a:rPr>
                                      <m:t>=</m:t>
                                    </m:r>
                                  </m:sub>
                                  <m:sup>
                                    <m:r>
                                      <a:rPr lang="en-US" sz="2800" b="1" i="1" smtClean="0">
                                        <a:solidFill>
                                          <a:prstClr val="black"/>
                                        </a:solidFill>
                                        <a:latin typeface="Cambria Math"/>
                                      </a:rPr>
                                      <m:t>𝒏</m:t>
                                    </m:r>
                                  </m:sup>
                                  <m:e>
                                    <m:sSub>
                                      <m:sSubPr>
                                        <m:ctrlPr>
                                          <a:rPr lang="en-US" sz="2800" b="1" i="1">
                                            <a:solidFill>
                                              <a:prstClr val="black"/>
                                            </a:solidFill>
                                            <a:latin typeface="Cambria Math"/>
                                          </a:rPr>
                                        </m:ctrlPr>
                                      </m:sSubPr>
                                      <m:e>
                                        <m:r>
                                          <a:rPr lang="en-US" sz="2800" b="1" i="1">
                                            <a:solidFill>
                                              <a:prstClr val="black"/>
                                            </a:solidFill>
                                            <a:latin typeface="Cambria Math"/>
                                          </a:rPr>
                                          <m:t>𝒚</m:t>
                                        </m:r>
                                      </m:e>
                                      <m:sub>
                                        <m:r>
                                          <a:rPr lang="en-US" sz="2800" b="1" i="1">
                                            <a:solidFill>
                                              <a:prstClr val="black"/>
                                            </a:solidFill>
                                            <a:latin typeface="Cambria Math"/>
                                          </a:rPr>
                                          <m:t>𝒊</m:t>
                                        </m:r>
                                      </m:sub>
                                    </m:sSub>
                                  </m:e>
                                </m:nary>
                              </m:e>
                            </m:nary>
                          </m:e>
                        </m:nary>
                        <m:r>
                          <a:rPr lang="en-US" sz="2800" b="1" i="1">
                            <a:solidFill>
                              <a:prstClr val="black"/>
                            </a:solidFill>
                            <a:latin typeface="Cambria Math"/>
                          </a:rPr>
                          <m:t>)</m:t>
                        </m:r>
                      </m:num>
                      <m:den>
                        <m:r>
                          <a:rPr lang="en-US" sz="2800" b="1" i="1" smtClean="0">
                            <a:solidFill>
                              <a:prstClr val="black"/>
                            </a:solidFill>
                            <a:latin typeface="Cambria Math"/>
                          </a:rPr>
                          <m:t>𝒏</m:t>
                        </m:r>
                        <m:nary>
                          <m:naryPr>
                            <m:chr m:val="∑"/>
                            <m:ctrlPr>
                              <a:rPr lang="en-US" sz="2800" b="1" i="1">
                                <a:solidFill>
                                  <a:prstClr val="black"/>
                                </a:solidFill>
                                <a:latin typeface="Cambria Math"/>
                              </a:rPr>
                            </m:ctrlPr>
                          </m:naryPr>
                          <m:sub>
                            <m:r>
                              <m:rPr>
                                <m:brk m:alnAt="23"/>
                              </m:rPr>
                              <a:rPr lang="en-US" sz="2800" b="1" i="1">
                                <a:solidFill>
                                  <a:prstClr val="black"/>
                                </a:solidFill>
                                <a:latin typeface="Cambria Math"/>
                              </a:rPr>
                              <m:t>𝒊</m:t>
                            </m:r>
                            <m:r>
                              <m:rPr>
                                <m:brk m:alnAt="23"/>
                              </m:rPr>
                              <a:rPr lang="en-US" sz="2800" b="1" i="1">
                                <a:solidFill>
                                  <a:prstClr val="black"/>
                                </a:solidFill>
                                <a:latin typeface="Cambria Math"/>
                              </a:rPr>
                              <m:t>=</m:t>
                            </m:r>
                            <m:r>
                              <m:rPr>
                                <m:brk m:alnAt="23"/>
                              </m:rPr>
                              <a:rPr lang="en-US" sz="2800" b="1" i="1">
                                <a:solidFill>
                                  <a:prstClr val="black"/>
                                </a:solidFill>
                                <a:latin typeface="Cambria Math"/>
                              </a:rPr>
                              <m:t>𝟏</m:t>
                            </m:r>
                          </m:sub>
                          <m:sup>
                            <m:r>
                              <a:rPr lang="en-US" sz="2800" b="1" i="1" smtClean="0">
                                <a:solidFill>
                                  <a:prstClr val="black"/>
                                </a:solidFill>
                                <a:latin typeface="Cambria Math"/>
                              </a:rPr>
                              <m:t>𝒏</m:t>
                            </m:r>
                          </m:sup>
                          <m:e>
                            <m:sSup>
                              <m:sSupPr>
                                <m:ctrlPr>
                                  <a:rPr lang="en-US" sz="2800" b="1" i="1">
                                    <a:solidFill>
                                      <a:prstClr val="black"/>
                                    </a:solidFill>
                                    <a:latin typeface="Cambria Math"/>
                                  </a:rPr>
                                </m:ctrlPr>
                              </m:sSupPr>
                              <m:e>
                                <m:sSub>
                                  <m:sSubPr>
                                    <m:ctrlPr>
                                      <a:rPr lang="en-US" sz="2800" b="1" i="1">
                                        <a:solidFill>
                                          <a:prstClr val="black"/>
                                        </a:solidFill>
                                        <a:latin typeface="Cambria Math"/>
                                      </a:rPr>
                                    </m:ctrlPr>
                                  </m:sSubPr>
                                  <m:e>
                                    <m:r>
                                      <a:rPr lang="en-US" sz="2800" b="1" i="1">
                                        <a:solidFill>
                                          <a:prstClr val="black"/>
                                        </a:solidFill>
                                        <a:latin typeface="Cambria Math"/>
                                      </a:rPr>
                                      <m:t>𝒙</m:t>
                                    </m:r>
                                  </m:e>
                                  <m:sub>
                                    <m:r>
                                      <a:rPr lang="en-US" sz="2800" b="1" i="1">
                                        <a:solidFill>
                                          <a:prstClr val="black"/>
                                        </a:solidFill>
                                        <a:latin typeface="Cambria Math"/>
                                      </a:rPr>
                                      <m:t>𝒊</m:t>
                                    </m:r>
                                  </m:sub>
                                </m:sSub>
                              </m:e>
                              <m:sup>
                                <m:r>
                                  <a:rPr lang="en-US" sz="2800" b="1" i="1">
                                    <a:solidFill>
                                      <a:prstClr val="black"/>
                                    </a:solidFill>
                                    <a:latin typeface="Cambria Math"/>
                                  </a:rPr>
                                  <m:t>𝟐</m:t>
                                </m:r>
                              </m:sup>
                            </m:sSup>
                            <m:r>
                              <a:rPr lang="en-US" sz="2800" b="1" i="1">
                                <a:solidFill>
                                  <a:prstClr val="black"/>
                                </a:solidFill>
                                <a:latin typeface="Cambria Math"/>
                              </a:rPr>
                              <m:t>−</m:t>
                            </m:r>
                            <m:r>
                              <a:rPr lang="en-US" sz="2800" b="1" i="1" smtClean="0">
                                <a:solidFill>
                                  <a:prstClr val="black"/>
                                </a:solidFill>
                                <a:latin typeface="Cambria Math"/>
                              </a:rPr>
                              <m:t>(</m:t>
                            </m:r>
                            <m:nary>
                              <m:naryPr>
                                <m:chr m:val="∑"/>
                                <m:ctrlPr>
                                  <a:rPr lang="en-US" sz="2800" b="1" i="1">
                                    <a:solidFill>
                                      <a:prstClr val="black"/>
                                    </a:solidFill>
                                    <a:latin typeface="Cambria Math"/>
                                  </a:rPr>
                                </m:ctrlPr>
                              </m:naryPr>
                              <m:sub>
                                <m:r>
                                  <m:rPr>
                                    <m:brk m:alnAt="23"/>
                                  </m:rPr>
                                  <a:rPr lang="en-US" sz="2800" b="1" i="1">
                                    <a:solidFill>
                                      <a:prstClr val="black"/>
                                    </a:solidFill>
                                    <a:latin typeface="Cambria Math"/>
                                  </a:rPr>
                                  <m:t>𝒊</m:t>
                                </m:r>
                                <m:r>
                                  <m:rPr>
                                    <m:brk m:alnAt="23"/>
                                  </m:rPr>
                                  <a:rPr lang="en-US" sz="2800" b="1" i="1">
                                    <a:solidFill>
                                      <a:prstClr val="black"/>
                                    </a:solidFill>
                                    <a:latin typeface="Cambria Math"/>
                                  </a:rPr>
                                  <m:t>=</m:t>
                                </m:r>
                                <m:r>
                                  <m:rPr>
                                    <m:brk m:alnAt="23"/>
                                  </m:rPr>
                                  <a:rPr lang="en-US" sz="2800" b="1" i="1">
                                    <a:solidFill>
                                      <a:prstClr val="black"/>
                                    </a:solidFill>
                                    <a:latin typeface="Cambria Math"/>
                                  </a:rPr>
                                  <m:t>𝟏</m:t>
                                </m:r>
                              </m:sub>
                              <m:sup>
                                <m:r>
                                  <a:rPr lang="en-US" sz="2800" b="1" i="1">
                                    <a:solidFill>
                                      <a:prstClr val="black"/>
                                    </a:solidFill>
                                    <a:latin typeface="Cambria Math"/>
                                  </a:rPr>
                                  <m:t>𝒏</m:t>
                                </m:r>
                              </m:sup>
                              <m:e>
                                <m:sSup>
                                  <m:sSupPr>
                                    <m:ctrlPr>
                                      <a:rPr lang="en-US" sz="2800" b="1" i="1">
                                        <a:solidFill>
                                          <a:prstClr val="black"/>
                                        </a:solidFill>
                                        <a:latin typeface="Cambria Math"/>
                                      </a:rPr>
                                    </m:ctrlPr>
                                  </m:sSupPr>
                                  <m:e>
                                    <m:sSubSup>
                                      <m:sSubSupPr>
                                        <m:ctrlPr>
                                          <a:rPr lang="en-US" sz="2800" b="1" i="1">
                                            <a:solidFill>
                                              <a:prstClr val="black"/>
                                            </a:solidFill>
                                            <a:latin typeface="Cambria Math"/>
                                          </a:rPr>
                                        </m:ctrlPr>
                                      </m:sSubSupPr>
                                      <m:e>
                                        <m:r>
                                          <a:rPr lang="en-US" sz="2800" i="1">
                                            <a:solidFill>
                                              <a:prstClr val="black"/>
                                            </a:solidFill>
                                            <a:latin typeface="Cambria Math"/>
                                          </a:rPr>
                                          <m:t>𝑥</m:t>
                                        </m:r>
                                      </m:e>
                                      <m:sub>
                                        <m:r>
                                          <a:rPr lang="en-US" sz="2800" i="1">
                                            <a:solidFill>
                                              <a:prstClr val="black"/>
                                            </a:solidFill>
                                            <a:latin typeface="Cambria Math"/>
                                          </a:rPr>
                                          <m:t>𝑖</m:t>
                                        </m:r>
                                      </m:sub>
                                      <m:sup/>
                                    </m:sSubSup>
                                    <m:r>
                                      <a:rPr lang="en-US" sz="2800" b="1" i="1">
                                        <a:solidFill>
                                          <a:prstClr val="black"/>
                                        </a:solidFill>
                                        <a:latin typeface="Cambria Math"/>
                                      </a:rPr>
                                      <m:t>)</m:t>
                                    </m:r>
                                  </m:e>
                                  <m:sup>
                                    <m:r>
                                      <a:rPr lang="en-US" sz="2800" b="1" i="1">
                                        <a:solidFill>
                                          <a:prstClr val="black"/>
                                        </a:solidFill>
                                        <a:latin typeface="Cambria Math"/>
                                      </a:rPr>
                                      <m:t>𝟐</m:t>
                                    </m:r>
                                  </m:sup>
                                </m:sSup>
                              </m:e>
                            </m:nary>
                          </m:e>
                        </m:nary>
                      </m:den>
                    </m:f>
                  </m:oMath>
                </a14:m>
                <a:endParaRPr lang="en-US" sz="2800" dirty="0" smtClean="0">
                  <a:solidFill>
                    <a:schemeClr val="accent2">
                      <a:lumMod val="50000"/>
                    </a:schemeClr>
                  </a:solidFill>
                  <a:latin typeface="Arial" panose="020B0604020202020204" pitchFamily="34" charset="0"/>
                  <a:cs typeface="Arial" panose="020B0604020202020204" pitchFamily="34" charset="0"/>
                </a:endParaRPr>
              </a:p>
              <a:p>
                <a:pPr marL="0" indent="0" algn="l" rtl="0">
                  <a:buNone/>
                </a:pPr>
                <a14:m>
                  <m:oMath xmlns:m="http://schemas.openxmlformats.org/officeDocument/2006/math">
                    <m:sSub>
                      <m:sSubPr>
                        <m:ctrlPr>
                          <a:rPr lang="en-US" sz="2800" b="1" i="1" dirty="0">
                            <a:solidFill>
                              <a:schemeClr val="accent2">
                                <a:lumMod val="50000"/>
                              </a:schemeClr>
                            </a:solidFill>
                            <a:latin typeface="Cambria Math"/>
                            <a:cs typeface="Arial" panose="020B0604020202020204" pitchFamily="34" charset="0"/>
                          </a:rPr>
                        </m:ctrlPr>
                      </m:sSubPr>
                      <m:e>
                        <m:acc>
                          <m:accPr>
                            <m:chr m:val="̂"/>
                            <m:ctrlPr>
                              <a:rPr lang="en-US" sz="2800" b="1" i="1" dirty="0">
                                <a:solidFill>
                                  <a:schemeClr val="accent2">
                                    <a:lumMod val="50000"/>
                                  </a:schemeClr>
                                </a:solidFill>
                                <a:latin typeface="Cambria Math"/>
                                <a:cs typeface="Arial" panose="020B0604020202020204" pitchFamily="34" charset="0"/>
                              </a:rPr>
                            </m:ctrlPr>
                          </m:accPr>
                          <m:e>
                            <m:r>
                              <a:rPr lang="en-US" sz="2800" b="1" i="1" dirty="0">
                                <a:solidFill>
                                  <a:schemeClr val="accent2">
                                    <a:lumMod val="50000"/>
                                  </a:schemeClr>
                                </a:solidFill>
                                <a:latin typeface="Cambria Math"/>
                                <a:ea typeface="Cambria Math"/>
                                <a:cs typeface="Arial" panose="020B0604020202020204" pitchFamily="34" charset="0"/>
                              </a:rPr>
                              <m:t>𝜷</m:t>
                            </m:r>
                          </m:e>
                        </m:acc>
                      </m:e>
                      <m:sub>
                        <m:r>
                          <a:rPr lang="en-US" sz="2800" b="1" i="1" dirty="0">
                            <a:solidFill>
                              <a:schemeClr val="accent2">
                                <a:lumMod val="50000"/>
                              </a:schemeClr>
                            </a:solidFill>
                            <a:latin typeface="Cambria Math"/>
                            <a:cs typeface="Arial" panose="020B0604020202020204" pitchFamily="34" charset="0"/>
                          </a:rPr>
                          <m:t>𝟎</m:t>
                        </m:r>
                      </m:sub>
                    </m:sSub>
                    <m:r>
                      <a:rPr lang="en-US" sz="2800" b="1" i="1" dirty="0" smtClean="0">
                        <a:solidFill>
                          <a:schemeClr val="accent2">
                            <a:lumMod val="50000"/>
                          </a:schemeClr>
                        </a:solidFill>
                        <a:latin typeface="Cambria Math"/>
                        <a:cs typeface="Arial" panose="020B0604020202020204" pitchFamily="34" charset="0"/>
                      </a:rPr>
                      <m:t>= </m:t>
                    </m:r>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1" i="1" dirty="0" smtClean="0">
                            <a:solidFill>
                              <a:schemeClr val="accent2">
                                <a:lumMod val="50000"/>
                              </a:schemeClr>
                            </a:solidFill>
                            <a:latin typeface="Cambria Math"/>
                            <a:cs typeface="Arial" panose="020B0604020202020204" pitchFamily="34" charset="0"/>
                          </a:rPr>
                          <m:t>𝒚</m:t>
                        </m:r>
                      </m:e>
                    </m:acc>
                  </m:oMath>
                </a14:m>
                <a:r>
                  <a:rPr lang="en-US" sz="2400" dirty="0" smtClean="0">
                    <a:solidFill>
                      <a:schemeClr val="accent2">
                        <a:lumMod val="50000"/>
                      </a:schemeClr>
                    </a:solidFill>
                    <a:latin typeface="Arial" panose="020B0604020202020204" pitchFamily="34" charset="0"/>
                    <a:cs typeface="Arial" panose="020B0604020202020204" pitchFamily="34" charset="0"/>
                  </a:rPr>
                  <a:t> </a:t>
                </a:r>
                <a14:m>
                  <m:oMath xmlns:m="http://schemas.openxmlformats.org/officeDocument/2006/math">
                    <m:r>
                      <a:rPr lang="en-US" sz="2400" b="0" i="1" dirty="0" smtClean="0">
                        <a:solidFill>
                          <a:schemeClr val="accent2">
                            <a:lumMod val="50000"/>
                          </a:schemeClr>
                        </a:solidFill>
                        <a:latin typeface="Cambria Math"/>
                        <a:cs typeface="Arial" panose="020B0604020202020204" pitchFamily="34" charset="0"/>
                      </a:rPr>
                      <m:t>−</m:t>
                    </m:r>
                    <m:sSub>
                      <m:sSubPr>
                        <m:ctrlPr>
                          <a:rPr lang="en-US" sz="2800" b="1" i="1" dirty="0">
                            <a:solidFill>
                              <a:schemeClr val="accent2">
                                <a:lumMod val="50000"/>
                              </a:schemeClr>
                            </a:solidFill>
                            <a:latin typeface="Cambria Math"/>
                            <a:cs typeface="Arial" panose="020B0604020202020204" pitchFamily="34" charset="0"/>
                          </a:rPr>
                        </m:ctrlPr>
                      </m:sSubPr>
                      <m:e>
                        <m:acc>
                          <m:accPr>
                            <m:chr m:val="̂"/>
                            <m:ctrlPr>
                              <a:rPr lang="en-US" sz="2800" b="1" i="1" dirty="0">
                                <a:solidFill>
                                  <a:schemeClr val="accent2">
                                    <a:lumMod val="50000"/>
                                  </a:schemeClr>
                                </a:solidFill>
                                <a:latin typeface="Cambria Math"/>
                                <a:cs typeface="Arial" panose="020B0604020202020204" pitchFamily="34" charset="0"/>
                              </a:rPr>
                            </m:ctrlPr>
                          </m:accPr>
                          <m:e>
                            <m:r>
                              <a:rPr lang="en-US" sz="2800" b="1" i="1" dirty="0">
                                <a:solidFill>
                                  <a:schemeClr val="accent2">
                                    <a:lumMod val="50000"/>
                                  </a:schemeClr>
                                </a:solidFill>
                                <a:latin typeface="Cambria Math"/>
                                <a:ea typeface="Cambria Math"/>
                                <a:cs typeface="Arial" panose="020B0604020202020204" pitchFamily="34" charset="0"/>
                              </a:rPr>
                              <m:t>𝜷</m:t>
                            </m:r>
                          </m:e>
                        </m:acc>
                      </m:e>
                      <m:sub>
                        <m:r>
                          <a:rPr lang="en-US" sz="2800" b="1" i="1" dirty="0">
                            <a:solidFill>
                              <a:schemeClr val="accent2">
                                <a:lumMod val="50000"/>
                              </a:schemeClr>
                            </a:solidFill>
                            <a:latin typeface="Cambria Math"/>
                            <a:cs typeface="Arial" panose="020B0604020202020204" pitchFamily="34" charset="0"/>
                          </a:rPr>
                          <m:t>𝟏</m:t>
                        </m:r>
                      </m:sub>
                    </m:sSub>
                    <m:acc>
                      <m:accPr>
                        <m:chr m:val="̅"/>
                        <m:ctrlPr>
                          <a:rPr lang="en-US" sz="2800" b="1" i="1" dirty="0" smtClean="0">
                            <a:solidFill>
                              <a:schemeClr val="accent2">
                                <a:lumMod val="50000"/>
                              </a:schemeClr>
                            </a:solidFill>
                            <a:latin typeface="Cambria Math"/>
                            <a:cs typeface="Arial" panose="020B0604020202020204" pitchFamily="34" charset="0"/>
                          </a:rPr>
                        </m:ctrlPr>
                      </m:accPr>
                      <m:e>
                        <m:r>
                          <a:rPr lang="en-US" sz="2800" b="0" i="1" dirty="0" smtClean="0">
                            <a:solidFill>
                              <a:schemeClr val="accent2">
                                <a:lumMod val="50000"/>
                              </a:schemeClr>
                            </a:solidFill>
                            <a:latin typeface="Cambria Math"/>
                            <a:cs typeface="Arial" panose="020B0604020202020204" pitchFamily="34" charset="0"/>
                          </a:rPr>
                          <m:t>𝑥</m:t>
                        </m:r>
                      </m:e>
                    </m:acc>
                  </m:oMath>
                </a14:m>
                <a:endParaRPr lang="en-US" sz="2400" dirty="0">
                  <a:solidFill>
                    <a:schemeClr val="accent2">
                      <a:lumMod val="50000"/>
                    </a:schemeClr>
                  </a:solidFill>
                  <a:latin typeface="Arial" panose="020B060402020202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87624" y="764704"/>
                <a:ext cx="7200800" cy="5361459"/>
              </a:xfrm>
              <a:blipFill rotWithShape="1">
                <a:blip r:embed="rId2"/>
                <a:stretch>
                  <a:fillRect l="-1778" t="-1136" r="-1609"/>
                </a:stretch>
              </a:blipFill>
            </p:spPr>
            <p:txBody>
              <a:bodyPr/>
              <a:lstStyle/>
              <a:p>
                <a:r>
                  <a:rPr lang="en-US">
                    <a:noFill/>
                  </a:rPr>
                  <a:t> </a:t>
                </a:r>
              </a:p>
            </p:txBody>
          </p:sp>
        </mc:Fallback>
      </mc:AlternateContent>
    </p:spTree>
    <p:extLst>
      <p:ext uri="{BB962C8B-B14F-4D97-AF65-F5344CB8AC3E}">
        <p14:creationId xmlns:p14="http://schemas.microsoft.com/office/powerpoint/2010/main" val="701507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87624" y="764704"/>
                <a:ext cx="7200800" cy="5289451"/>
              </a:xfrm>
            </p:spPr>
            <p:txBody>
              <a:bodyPr>
                <a:normAutofit/>
              </a:bodyPr>
              <a:lstStyle/>
              <a:p>
                <a:pPr marL="0" indent="0" algn="l" rtl="0">
                  <a:buNone/>
                </a:pPr>
                <a14:m>
                  <m:oMath xmlns:m="http://schemas.openxmlformats.org/officeDocument/2006/math">
                    <m:sSub>
                      <m:sSubPr>
                        <m:ctrlPr>
                          <a:rPr lang="en-US" sz="2800" b="1" i="1" dirty="0" smtClean="0">
                            <a:solidFill>
                              <a:schemeClr val="tx2">
                                <a:lumMod val="50000"/>
                              </a:schemeClr>
                            </a:solidFill>
                            <a:latin typeface="Cambria Math"/>
                            <a:cs typeface="Arial" panose="020B0604020202020204" pitchFamily="34" charset="0"/>
                          </a:rPr>
                        </m:ctrlPr>
                      </m:sSubPr>
                      <m:e>
                        <m:acc>
                          <m:accPr>
                            <m:chr m:val="̂"/>
                            <m:ctrlPr>
                              <a:rPr lang="en-US" sz="2800" b="1" i="1" dirty="0">
                                <a:solidFill>
                                  <a:schemeClr val="tx2">
                                    <a:lumMod val="50000"/>
                                  </a:schemeClr>
                                </a:solidFill>
                                <a:latin typeface="Cambria Math"/>
                                <a:cs typeface="Arial" panose="020B0604020202020204" pitchFamily="34" charset="0"/>
                              </a:rPr>
                            </m:ctrlPr>
                          </m:accPr>
                          <m:e>
                            <m:r>
                              <a:rPr lang="en-US" sz="2800" b="1" i="1" dirty="0">
                                <a:solidFill>
                                  <a:schemeClr val="tx2">
                                    <a:lumMod val="50000"/>
                                  </a:schemeClr>
                                </a:solidFill>
                                <a:latin typeface="Cambria Math"/>
                                <a:ea typeface="Cambria Math"/>
                                <a:cs typeface="Arial" panose="020B0604020202020204" pitchFamily="34" charset="0"/>
                              </a:rPr>
                              <m:t>𝜷</m:t>
                            </m:r>
                          </m:e>
                        </m:acc>
                      </m:e>
                      <m:sub>
                        <m:r>
                          <a:rPr lang="en-US" sz="2800" b="1" i="1" dirty="0">
                            <a:solidFill>
                              <a:schemeClr val="tx2">
                                <a:lumMod val="50000"/>
                              </a:schemeClr>
                            </a:solidFill>
                            <a:latin typeface="Cambria Math"/>
                            <a:cs typeface="Arial" panose="020B0604020202020204" pitchFamily="34" charset="0"/>
                          </a:rPr>
                          <m:t>𝟏</m:t>
                        </m:r>
                      </m:sub>
                    </m:sSub>
                    <m:r>
                      <a:rPr lang="en-US" sz="2800" b="1" i="1" dirty="0" smtClean="0">
                        <a:solidFill>
                          <a:schemeClr val="tx2">
                            <a:lumMod val="50000"/>
                          </a:schemeClr>
                        </a:solidFill>
                        <a:latin typeface="Cambria Math"/>
                        <a:cs typeface="Arial" panose="020B0604020202020204" pitchFamily="34" charset="0"/>
                      </a:rPr>
                      <m:t>=</m:t>
                    </m:r>
                    <m:f>
                      <m:fPr>
                        <m:ctrlPr>
                          <a:rPr lang="en-US" sz="2800" b="1" i="1" dirty="0" smtClean="0">
                            <a:solidFill>
                              <a:schemeClr val="tx2">
                                <a:lumMod val="50000"/>
                              </a:schemeClr>
                            </a:solidFill>
                            <a:latin typeface="Cambria Math"/>
                            <a:cs typeface="Arial" panose="020B0604020202020204" pitchFamily="34" charset="0"/>
                          </a:rPr>
                        </m:ctrlPr>
                      </m:fPr>
                      <m:num>
                        <m:nary>
                          <m:naryPr>
                            <m:chr m:val="∑"/>
                            <m:subHide m:val="on"/>
                            <m:supHide m:val="on"/>
                            <m:ctrlPr>
                              <a:rPr lang="en-US" sz="2800" b="1" i="1">
                                <a:solidFill>
                                  <a:schemeClr val="tx2">
                                    <a:lumMod val="50000"/>
                                  </a:schemeClr>
                                </a:solidFill>
                                <a:latin typeface="Cambria Math"/>
                              </a:rPr>
                            </m:ctrlPr>
                          </m:naryPr>
                          <m:sub/>
                          <m:sup/>
                          <m:e>
                            <m:r>
                              <a:rPr lang="en-US" sz="2800" b="1" i="1">
                                <a:solidFill>
                                  <a:schemeClr val="tx2">
                                    <a:lumMod val="50000"/>
                                  </a:schemeClr>
                                </a:solidFill>
                                <a:latin typeface="Cambria Math"/>
                              </a:rPr>
                              <m:t>𝒙𝒚</m:t>
                            </m:r>
                            <m:r>
                              <a:rPr lang="en-US" sz="2800" b="1" i="1">
                                <a:solidFill>
                                  <a:schemeClr val="tx2">
                                    <a:lumMod val="50000"/>
                                  </a:schemeClr>
                                </a:solidFill>
                                <a:latin typeface="Cambria Math"/>
                              </a:rPr>
                              <m:t>−</m:t>
                            </m:r>
                            <m:f>
                              <m:fPr>
                                <m:ctrlPr>
                                  <a:rPr lang="en-US" sz="2800" b="1" i="1">
                                    <a:solidFill>
                                      <a:schemeClr val="tx2">
                                        <a:lumMod val="50000"/>
                                      </a:schemeClr>
                                    </a:solidFill>
                                    <a:latin typeface="Cambria Math"/>
                                  </a:rPr>
                                </m:ctrlPr>
                              </m:fPr>
                              <m:num>
                                <m:nary>
                                  <m:naryPr>
                                    <m:chr m:val="∑"/>
                                    <m:subHide m:val="on"/>
                                    <m:supHide m:val="on"/>
                                    <m:ctrlPr>
                                      <a:rPr lang="en-US" sz="2800" b="1" i="1">
                                        <a:solidFill>
                                          <a:schemeClr val="tx2">
                                            <a:lumMod val="50000"/>
                                          </a:schemeClr>
                                        </a:solidFill>
                                        <a:latin typeface="Cambria Math"/>
                                      </a:rPr>
                                    </m:ctrlPr>
                                  </m:naryPr>
                                  <m:sub/>
                                  <m:sup/>
                                  <m:e>
                                    <m:r>
                                      <a:rPr lang="en-US" sz="2800" b="1" i="1">
                                        <a:solidFill>
                                          <a:schemeClr val="tx2">
                                            <a:lumMod val="50000"/>
                                          </a:schemeClr>
                                        </a:solidFill>
                                        <a:latin typeface="Cambria Math"/>
                                      </a:rPr>
                                      <m:t>𝒙</m:t>
                                    </m:r>
                                  </m:e>
                                </m:nary>
                                <m:nary>
                                  <m:naryPr>
                                    <m:chr m:val="∑"/>
                                    <m:subHide m:val="on"/>
                                    <m:supHide m:val="on"/>
                                    <m:ctrlPr>
                                      <a:rPr lang="en-US" sz="2800" b="1" i="1">
                                        <a:solidFill>
                                          <a:schemeClr val="tx2">
                                            <a:lumMod val="50000"/>
                                          </a:schemeClr>
                                        </a:solidFill>
                                        <a:latin typeface="Cambria Math"/>
                                      </a:rPr>
                                    </m:ctrlPr>
                                  </m:naryPr>
                                  <m:sub/>
                                  <m:sup/>
                                  <m:e>
                                    <m:r>
                                      <a:rPr lang="en-US" sz="2800" b="1" i="1">
                                        <a:solidFill>
                                          <a:schemeClr val="tx2">
                                            <a:lumMod val="50000"/>
                                          </a:schemeClr>
                                        </a:solidFill>
                                        <a:latin typeface="Cambria Math"/>
                                      </a:rPr>
                                      <m:t>𝒚</m:t>
                                    </m:r>
                                  </m:e>
                                </m:nary>
                              </m:num>
                              <m:den>
                                <m:r>
                                  <a:rPr lang="en-US" sz="2800" b="1" i="1">
                                    <a:solidFill>
                                      <a:schemeClr val="tx2">
                                        <a:lumMod val="50000"/>
                                      </a:schemeClr>
                                    </a:solidFill>
                                    <a:latin typeface="Cambria Math"/>
                                  </a:rPr>
                                  <m:t>𝒏</m:t>
                                </m:r>
                              </m:den>
                            </m:f>
                          </m:e>
                        </m:nary>
                      </m:num>
                      <m:den>
                        <m:nary>
                          <m:naryPr>
                            <m:chr m:val="∑"/>
                            <m:subHide m:val="on"/>
                            <m:supHide m:val="on"/>
                            <m:ctrlPr>
                              <a:rPr lang="en-US" sz="2800" b="1" i="1">
                                <a:solidFill>
                                  <a:schemeClr val="tx2">
                                    <a:lumMod val="50000"/>
                                  </a:schemeClr>
                                </a:solidFill>
                                <a:latin typeface="Cambria Math"/>
                              </a:rPr>
                            </m:ctrlPr>
                          </m:naryPr>
                          <m:sub/>
                          <m:sup/>
                          <m:e>
                            <m:sSup>
                              <m:sSupPr>
                                <m:ctrlPr>
                                  <a:rPr lang="en-US" sz="2800" b="1" i="1">
                                    <a:solidFill>
                                      <a:schemeClr val="tx2">
                                        <a:lumMod val="50000"/>
                                      </a:schemeClr>
                                    </a:solidFill>
                                    <a:latin typeface="Cambria Math"/>
                                  </a:rPr>
                                </m:ctrlPr>
                              </m:sSupPr>
                              <m:e>
                                <m:r>
                                  <a:rPr lang="en-US" sz="2800" b="1" i="1">
                                    <a:solidFill>
                                      <a:schemeClr val="tx2">
                                        <a:lumMod val="50000"/>
                                      </a:schemeClr>
                                    </a:solidFill>
                                    <a:latin typeface="Cambria Math"/>
                                  </a:rPr>
                                  <m:t>𝒙</m:t>
                                </m:r>
                              </m:e>
                              <m:sup>
                                <m:r>
                                  <a:rPr lang="en-US" sz="2800" b="1" i="1">
                                    <a:solidFill>
                                      <a:schemeClr val="tx2">
                                        <a:lumMod val="50000"/>
                                      </a:schemeClr>
                                    </a:solidFill>
                                    <a:latin typeface="Cambria Math"/>
                                  </a:rPr>
                                  <m:t>𝟐</m:t>
                                </m:r>
                              </m:sup>
                            </m:sSup>
                            <m:r>
                              <a:rPr lang="en-US" sz="2800" b="1" i="1">
                                <a:solidFill>
                                  <a:schemeClr val="tx2">
                                    <a:lumMod val="50000"/>
                                  </a:schemeClr>
                                </a:solidFill>
                                <a:latin typeface="Cambria Math"/>
                              </a:rPr>
                              <m:t>−</m:t>
                            </m:r>
                            <m:f>
                              <m:fPr>
                                <m:ctrlPr>
                                  <a:rPr lang="en-US" sz="2800" b="1" i="1">
                                    <a:solidFill>
                                      <a:schemeClr val="tx2">
                                        <a:lumMod val="50000"/>
                                      </a:schemeClr>
                                    </a:solidFill>
                                    <a:latin typeface="Cambria Math"/>
                                  </a:rPr>
                                </m:ctrlPr>
                              </m:fPr>
                              <m:num>
                                <m:sSup>
                                  <m:sSupPr>
                                    <m:ctrlPr>
                                      <a:rPr lang="en-US" sz="2800" b="1" i="1">
                                        <a:solidFill>
                                          <a:schemeClr val="tx2">
                                            <a:lumMod val="50000"/>
                                          </a:schemeClr>
                                        </a:solidFill>
                                        <a:latin typeface="Cambria Math"/>
                                      </a:rPr>
                                    </m:ctrlPr>
                                  </m:sSupPr>
                                  <m:e>
                                    <m:r>
                                      <a:rPr lang="en-US" sz="2800" b="1" i="1">
                                        <a:solidFill>
                                          <a:schemeClr val="tx2">
                                            <a:lumMod val="50000"/>
                                          </a:schemeClr>
                                        </a:solidFill>
                                        <a:latin typeface="Cambria Math"/>
                                      </a:rPr>
                                      <m:t>(</m:t>
                                    </m:r>
                                    <m:nary>
                                      <m:naryPr>
                                        <m:chr m:val="∑"/>
                                        <m:subHide m:val="on"/>
                                        <m:supHide m:val="on"/>
                                        <m:ctrlPr>
                                          <a:rPr lang="en-US" sz="2800" b="1" i="1">
                                            <a:solidFill>
                                              <a:schemeClr val="tx2">
                                                <a:lumMod val="50000"/>
                                              </a:schemeClr>
                                            </a:solidFill>
                                            <a:latin typeface="Cambria Math"/>
                                          </a:rPr>
                                        </m:ctrlPr>
                                      </m:naryPr>
                                      <m:sub/>
                                      <m:sup/>
                                      <m:e>
                                        <m:r>
                                          <a:rPr lang="en-US" sz="2800" b="1" i="1">
                                            <a:solidFill>
                                              <a:schemeClr val="tx2">
                                                <a:lumMod val="50000"/>
                                              </a:schemeClr>
                                            </a:solidFill>
                                            <a:latin typeface="Cambria Math"/>
                                          </a:rPr>
                                          <m:t>𝒙</m:t>
                                        </m:r>
                                      </m:e>
                                    </m:nary>
                                    <m:r>
                                      <a:rPr lang="en-US" sz="2800" b="1" i="1">
                                        <a:solidFill>
                                          <a:schemeClr val="tx2">
                                            <a:lumMod val="50000"/>
                                          </a:schemeClr>
                                        </a:solidFill>
                                        <a:latin typeface="Cambria Math"/>
                                      </a:rPr>
                                      <m:t>)</m:t>
                                    </m:r>
                                  </m:e>
                                  <m:sup>
                                    <m:r>
                                      <a:rPr lang="en-US" sz="2800" b="1" i="1">
                                        <a:solidFill>
                                          <a:schemeClr val="tx2">
                                            <a:lumMod val="50000"/>
                                          </a:schemeClr>
                                        </a:solidFill>
                                        <a:latin typeface="Cambria Math"/>
                                      </a:rPr>
                                      <m:t>𝟐</m:t>
                                    </m:r>
                                  </m:sup>
                                </m:sSup>
                              </m:num>
                              <m:den>
                                <m:r>
                                  <a:rPr lang="en-US" sz="2800" b="1" i="1">
                                    <a:solidFill>
                                      <a:schemeClr val="tx2">
                                        <a:lumMod val="50000"/>
                                      </a:schemeClr>
                                    </a:solidFill>
                                    <a:latin typeface="Cambria Math"/>
                                  </a:rPr>
                                  <m:t>𝒏</m:t>
                                </m:r>
                              </m:den>
                            </m:f>
                          </m:e>
                        </m:nary>
                      </m:den>
                    </m:f>
                  </m:oMath>
                </a14:m>
                <a:r>
                  <a:rPr lang="en-US" sz="2800" b="1" i="1" dirty="0" smtClean="0">
                    <a:solidFill>
                      <a:schemeClr val="tx2">
                        <a:lumMod val="50000"/>
                      </a:schemeClr>
                    </a:solidFill>
                    <a:latin typeface="Cambria Math"/>
                    <a:cs typeface="Arial" panose="020B0604020202020204" pitchFamily="34" charset="0"/>
                  </a:rPr>
                  <a:t> </a:t>
                </a:r>
                <a14:m>
                  <m:oMath xmlns:m="http://schemas.openxmlformats.org/officeDocument/2006/math">
                    <m:r>
                      <a:rPr lang="en-US" sz="2800" b="1" i="1" dirty="0" smtClean="0">
                        <a:solidFill>
                          <a:schemeClr val="tx2">
                            <a:lumMod val="50000"/>
                          </a:schemeClr>
                        </a:solidFill>
                        <a:latin typeface="Cambria Math"/>
                        <a:cs typeface="Arial" panose="020B0604020202020204" pitchFamily="34" charset="0"/>
                      </a:rPr>
                      <m:t>=</m:t>
                    </m:r>
                    <m:f>
                      <m:fPr>
                        <m:ctrlPr>
                          <a:rPr lang="en-US" sz="2800" b="1" i="1" dirty="0" smtClean="0">
                            <a:solidFill>
                              <a:schemeClr val="tx2">
                                <a:lumMod val="50000"/>
                              </a:schemeClr>
                            </a:solidFill>
                            <a:latin typeface="Cambria Math"/>
                            <a:cs typeface="Arial" panose="020B0604020202020204" pitchFamily="34" charset="0"/>
                          </a:rPr>
                        </m:ctrlPr>
                      </m:fPr>
                      <m:num>
                        <m:nary>
                          <m:naryPr>
                            <m:chr m:val="∑"/>
                            <m:subHide m:val="on"/>
                            <m:supHide m:val="on"/>
                            <m:ctrlPr>
                              <a:rPr lang="en-US" sz="2800" b="1" i="1" dirty="0">
                                <a:solidFill>
                                  <a:schemeClr val="tx2">
                                    <a:lumMod val="50000"/>
                                  </a:schemeClr>
                                </a:solidFill>
                                <a:latin typeface="Cambria Math"/>
                              </a:rPr>
                            </m:ctrlPr>
                          </m:naryPr>
                          <m:sub/>
                          <m:sup/>
                          <m:e>
                            <m:r>
                              <a:rPr lang="en-US" sz="2800" b="1" i="1" dirty="0">
                                <a:solidFill>
                                  <a:schemeClr val="tx2">
                                    <a:lumMod val="50000"/>
                                  </a:schemeClr>
                                </a:solidFill>
                                <a:latin typeface="Cambria Math"/>
                              </a:rPr>
                              <m:t>(</m:t>
                            </m:r>
                            <m:sSub>
                              <m:sSubPr>
                                <m:ctrlPr>
                                  <a:rPr lang="en-US" sz="2800" b="1" i="1" dirty="0">
                                    <a:solidFill>
                                      <a:schemeClr val="tx2">
                                        <a:lumMod val="50000"/>
                                      </a:schemeClr>
                                    </a:solidFill>
                                    <a:latin typeface="Cambria Math"/>
                                  </a:rPr>
                                </m:ctrlPr>
                              </m:sSubPr>
                              <m:e>
                                <m:r>
                                  <a:rPr lang="en-US" sz="2800" b="1" i="1" dirty="0">
                                    <a:solidFill>
                                      <a:schemeClr val="tx2">
                                        <a:lumMod val="50000"/>
                                      </a:schemeClr>
                                    </a:solidFill>
                                    <a:latin typeface="Cambria Math"/>
                                  </a:rPr>
                                  <m:t>𝒙</m:t>
                                </m:r>
                              </m:e>
                              <m:sub>
                                <m:r>
                                  <a:rPr lang="en-US" sz="2800" b="1" i="1" dirty="0">
                                    <a:solidFill>
                                      <a:schemeClr val="tx2">
                                        <a:lumMod val="50000"/>
                                      </a:schemeClr>
                                    </a:solidFill>
                                    <a:latin typeface="Cambria Math"/>
                                  </a:rPr>
                                  <m:t>𝒊</m:t>
                                </m:r>
                              </m:sub>
                            </m:sSub>
                            <m:r>
                              <a:rPr lang="en-US" sz="2800" b="1" i="1" dirty="0">
                                <a:solidFill>
                                  <a:schemeClr val="tx2">
                                    <a:lumMod val="50000"/>
                                  </a:schemeClr>
                                </a:solidFill>
                                <a:latin typeface="Cambria Math"/>
                              </a:rPr>
                              <m:t>−</m:t>
                            </m:r>
                            <m:acc>
                              <m:accPr>
                                <m:chr m:val="̅"/>
                                <m:ctrlPr>
                                  <a:rPr lang="en-US" sz="2800" b="1" i="1" dirty="0">
                                    <a:solidFill>
                                      <a:schemeClr val="tx2">
                                        <a:lumMod val="50000"/>
                                      </a:schemeClr>
                                    </a:solidFill>
                                    <a:latin typeface="Cambria Math"/>
                                  </a:rPr>
                                </m:ctrlPr>
                              </m:accPr>
                              <m:e>
                                <m:r>
                                  <a:rPr lang="en-US" sz="2800" b="1" i="1" dirty="0">
                                    <a:solidFill>
                                      <a:schemeClr val="tx2">
                                        <a:lumMod val="50000"/>
                                      </a:schemeClr>
                                    </a:solidFill>
                                    <a:latin typeface="Cambria Math"/>
                                  </a:rPr>
                                  <m:t>𝒙</m:t>
                                </m:r>
                              </m:e>
                            </m:acc>
                            <m:r>
                              <a:rPr lang="en-US" sz="2800" b="1" i="1" dirty="0">
                                <a:solidFill>
                                  <a:schemeClr val="tx2">
                                    <a:lumMod val="50000"/>
                                  </a:schemeClr>
                                </a:solidFill>
                                <a:latin typeface="Cambria Math"/>
                              </a:rPr>
                              <m:t>)(</m:t>
                            </m:r>
                            <m:sSub>
                              <m:sSubPr>
                                <m:ctrlPr>
                                  <a:rPr lang="en-US" sz="2800" b="1" i="1" dirty="0">
                                    <a:solidFill>
                                      <a:schemeClr val="tx2">
                                        <a:lumMod val="50000"/>
                                      </a:schemeClr>
                                    </a:solidFill>
                                    <a:latin typeface="Cambria Math"/>
                                  </a:rPr>
                                </m:ctrlPr>
                              </m:sSubPr>
                              <m:e>
                                <m:r>
                                  <a:rPr lang="en-US" sz="2800" b="1" i="1" dirty="0">
                                    <a:solidFill>
                                      <a:schemeClr val="tx2">
                                        <a:lumMod val="50000"/>
                                      </a:schemeClr>
                                    </a:solidFill>
                                    <a:latin typeface="Cambria Math"/>
                                  </a:rPr>
                                  <m:t>𝒚</m:t>
                                </m:r>
                              </m:e>
                              <m:sub>
                                <m:r>
                                  <a:rPr lang="en-US" sz="2800" b="1" i="1" dirty="0">
                                    <a:solidFill>
                                      <a:schemeClr val="tx2">
                                        <a:lumMod val="50000"/>
                                      </a:schemeClr>
                                    </a:solidFill>
                                    <a:latin typeface="Cambria Math"/>
                                  </a:rPr>
                                  <m:t>𝒊</m:t>
                                </m:r>
                              </m:sub>
                            </m:sSub>
                            <m:r>
                              <a:rPr lang="en-US" sz="2800" b="1" i="1" dirty="0">
                                <a:solidFill>
                                  <a:schemeClr val="tx2">
                                    <a:lumMod val="50000"/>
                                  </a:schemeClr>
                                </a:solidFill>
                                <a:latin typeface="Cambria Math"/>
                              </a:rPr>
                              <m:t>−</m:t>
                            </m:r>
                            <m:acc>
                              <m:accPr>
                                <m:chr m:val="̅"/>
                                <m:ctrlPr>
                                  <a:rPr lang="en-US" sz="2800" b="1" i="1" dirty="0">
                                    <a:solidFill>
                                      <a:schemeClr val="tx2">
                                        <a:lumMod val="50000"/>
                                      </a:schemeClr>
                                    </a:solidFill>
                                    <a:latin typeface="Cambria Math"/>
                                  </a:rPr>
                                </m:ctrlPr>
                              </m:accPr>
                              <m:e>
                                <m:r>
                                  <a:rPr lang="en-US" sz="2800" b="1" i="1" dirty="0">
                                    <a:solidFill>
                                      <a:schemeClr val="tx2">
                                        <a:lumMod val="50000"/>
                                      </a:schemeClr>
                                    </a:solidFill>
                                    <a:latin typeface="Cambria Math"/>
                                  </a:rPr>
                                  <m:t>𝒚</m:t>
                                </m:r>
                              </m:e>
                            </m:acc>
                            <m:r>
                              <a:rPr lang="en-US" sz="2800" b="1" i="1" dirty="0">
                                <a:solidFill>
                                  <a:schemeClr val="tx2">
                                    <a:lumMod val="50000"/>
                                  </a:schemeClr>
                                </a:solidFill>
                                <a:latin typeface="Cambria Math"/>
                              </a:rPr>
                              <m:t>)</m:t>
                            </m:r>
                          </m:e>
                        </m:nary>
                      </m:num>
                      <m:den>
                        <m:nary>
                          <m:naryPr>
                            <m:chr m:val="∑"/>
                            <m:subHide m:val="on"/>
                            <m:supHide m:val="on"/>
                            <m:ctrlPr>
                              <a:rPr lang="en-US" sz="2800" b="1" i="1" dirty="0" smtClean="0">
                                <a:solidFill>
                                  <a:schemeClr val="tx2">
                                    <a:lumMod val="50000"/>
                                  </a:schemeClr>
                                </a:solidFill>
                                <a:latin typeface="Cambria Math"/>
                                <a:cs typeface="Arial" panose="020B0604020202020204" pitchFamily="34" charset="0"/>
                              </a:rPr>
                            </m:ctrlPr>
                          </m:naryPr>
                          <m:sub/>
                          <m:sup/>
                          <m:e>
                            <m:sSup>
                              <m:sSupPr>
                                <m:ctrlPr>
                                  <a:rPr lang="en-US" sz="2800" b="1" i="1" dirty="0" smtClean="0">
                                    <a:solidFill>
                                      <a:schemeClr val="tx2">
                                        <a:lumMod val="50000"/>
                                      </a:schemeClr>
                                    </a:solidFill>
                                    <a:latin typeface="Cambria Math"/>
                                    <a:cs typeface="Arial" panose="020B0604020202020204" pitchFamily="34" charset="0"/>
                                  </a:rPr>
                                </m:ctrlPr>
                              </m:sSupPr>
                              <m:e>
                                <m:r>
                                  <a:rPr lang="en-US" sz="2800" b="1" i="1" dirty="0" smtClean="0">
                                    <a:solidFill>
                                      <a:schemeClr val="tx2">
                                        <a:lumMod val="50000"/>
                                      </a:schemeClr>
                                    </a:solidFill>
                                    <a:latin typeface="Cambria Math"/>
                                    <a:cs typeface="Arial" panose="020B0604020202020204" pitchFamily="34" charset="0"/>
                                  </a:rPr>
                                  <m:t>(</m:t>
                                </m:r>
                                <m:sSub>
                                  <m:sSubPr>
                                    <m:ctrlPr>
                                      <a:rPr lang="en-US" sz="2800" b="1" i="1" dirty="0" smtClean="0">
                                        <a:solidFill>
                                          <a:schemeClr val="tx2">
                                            <a:lumMod val="50000"/>
                                          </a:schemeClr>
                                        </a:solidFill>
                                        <a:latin typeface="Cambria Math"/>
                                      </a:rPr>
                                    </m:ctrlPr>
                                  </m:sSubPr>
                                  <m:e>
                                    <m:r>
                                      <a:rPr lang="en-US" sz="2800" b="1" i="1" dirty="0">
                                        <a:solidFill>
                                          <a:schemeClr val="tx2">
                                            <a:lumMod val="50000"/>
                                          </a:schemeClr>
                                        </a:solidFill>
                                        <a:latin typeface="Cambria Math"/>
                                      </a:rPr>
                                      <m:t>𝒙</m:t>
                                    </m:r>
                                  </m:e>
                                  <m:sub>
                                    <m:r>
                                      <a:rPr lang="en-US" sz="2800" b="1" i="1" dirty="0">
                                        <a:solidFill>
                                          <a:schemeClr val="tx2">
                                            <a:lumMod val="50000"/>
                                          </a:schemeClr>
                                        </a:solidFill>
                                        <a:latin typeface="Cambria Math"/>
                                      </a:rPr>
                                      <m:t>𝒊</m:t>
                                    </m:r>
                                  </m:sub>
                                </m:sSub>
                                <m:r>
                                  <a:rPr lang="en-US" sz="2800" b="1" i="1" dirty="0">
                                    <a:solidFill>
                                      <a:schemeClr val="tx2">
                                        <a:lumMod val="50000"/>
                                      </a:schemeClr>
                                    </a:solidFill>
                                    <a:latin typeface="Cambria Math"/>
                                  </a:rPr>
                                  <m:t>−</m:t>
                                </m:r>
                                <m:acc>
                                  <m:accPr>
                                    <m:chr m:val="̅"/>
                                    <m:ctrlPr>
                                      <a:rPr lang="en-US" sz="2800" b="1" i="1" dirty="0">
                                        <a:solidFill>
                                          <a:schemeClr val="tx2">
                                            <a:lumMod val="50000"/>
                                          </a:schemeClr>
                                        </a:solidFill>
                                        <a:latin typeface="Cambria Math"/>
                                      </a:rPr>
                                    </m:ctrlPr>
                                  </m:accPr>
                                  <m:e>
                                    <m:r>
                                      <a:rPr lang="en-US" sz="2800" b="1" i="1" dirty="0">
                                        <a:solidFill>
                                          <a:schemeClr val="tx2">
                                            <a:lumMod val="50000"/>
                                          </a:schemeClr>
                                        </a:solidFill>
                                        <a:latin typeface="Cambria Math"/>
                                      </a:rPr>
                                      <m:t>𝒙</m:t>
                                    </m:r>
                                  </m:e>
                                </m:acc>
                                <m:r>
                                  <a:rPr lang="en-US" sz="2800" b="1" i="1" dirty="0" smtClean="0">
                                    <a:solidFill>
                                      <a:schemeClr val="tx2">
                                        <a:lumMod val="50000"/>
                                      </a:schemeClr>
                                    </a:solidFill>
                                    <a:latin typeface="Cambria Math"/>
                                    <a:cs typeface="Arial" panose="020B0604020202020204" pitchFamily="34" charset="0"/>
                                  </a:rPr>
                                  <m:t>)</m:t>
                                </m:r>
                              </m:e>
                              <m:sup>
                                <m:r>
                                  <a:rPr lang="en-US" sz="2800" b="1" i="1" dirty="0" smtClean="0">
                                    <a:solidFill>
                                      <a:schemeClr val="tx2">
                                        <a:lumMod val="50000"/>
                                      </a:schemeClr>
                                    </a:solidFill>
                                    <a:latin typeface="Cambria Math"/>
                                    <a:cs typeface="Arial" panose="020B0604020202020204" pitchFamily="34" charset="0"/>
                                  </a:rPr>
                                  <m:t>𝟐</m:t>
                                </m:r>
                              </m:sup>
                            </m:sSup>
                          </m:e>
                        </m:nary>
                      </m:den>
                    </m:f>
                  </m:oMath>
                </a14:m>
                <a:r>
                  <a:rPr lang="en-US" sz="2800" b="1" i="1" dirty="0" smtClean="0">
                    <a:solidFill>
                      <a:schemeClr val="accent5">
                        <a:lumMod val="75000"/>
                      </a:schemeClr>
                    </a:solidFill>
                    <a:latin typeface="Cambria Math"/>
                    <a:cs typeface="Arial" panose="020B0604020202020204" pitchFamily="34" charset="0"/>
                  </a:rPr>
                  <a:t>  </a:t>
                </a:r>
              </a:p>
              <a:p>
                <a:pPr marL="0" indent="0" algn="l" rtl="0">
                  <a:buNone/>
                </a:pPr>
                <a14:m>
                  <m:oMath xmlns:m="http://schemas.openxmlformats.org/officeDocument/2006/math">
                    <m:acc>
                      <m:accPr>
                        <m:chr m:val="̅"/>
                        <m:ctrlPr>
                          <a:rPr lang="ar-IQ" sz="2800" b="1" i="1" smtClean="0">
                            <a:solidFill>
                              <a:schemeClr val="tx2">
                                <a:lumMod val="50000"/>
                              </a:schemeClr>
                            </a:solidFill>
                            <a:latin typeface="Cambria Math"/>
                          </a:rPr>
                        </m:ctrlPr>
                      </m:accPr>
                      <m:e>
                        <m:r>
                          <a:rPr lang="en-US" sz="2800" b="1" i="1" smtClean="0">
                            <a:solidFill>
                              <a:schemeClr val="tx2">
                                <a:lumMod val="50000"/>
                              </a:schemeClr>
                            </a:solidFill>
                            <a:latin typeface="Cambria Math"/>
                          </a:rPr>
                          <m:t>𝒙</m:t>
                        </m:r>
                        <m:r>
                          <a:rPr lang="en-US" sz="2800" b="1" i="1" smtClean="0">
                            <a:solidFill>
                              <a:schemeClr val="tx2">
                                <a:lumMod val="50000"/>
                              </a:schemeClr>
                            </a:solidFill>
                            <a:latin typeface="Cambria Math"/>
                          </a:rPr>
                          <m:t> </m:t>
                        </m:r>
                      </m:e>
                    </m:acc>
                  </m:oMath>
                </a14:m>
                <a:r>
                  <a:rPr lang="en-US" sz="2800" b="1" dirty="0" smtClean="0">
                    <a:solidFill>
                      <a:schemeClr val="tx2">
                        <a:lumMod val="50000"/>
                      </a:schemeClr>
                    </a:solidFill>
                  </a:rPr>
                  <a:t> and </a:t>
                </a:r>
                <a14:m>
                  <m:oMath xmlns:m="http://schemas.openxmlformats.org/officeDocument/2006/math">
                    <m:acc>
                      <m:accPr>
                        <m:chr m:val="̅"/>
                        <m:ctrlPr>
                          <a:rPr lang="en-US" sz="2800" b="1" i="1" smtClean="0">
                            <a:solidFill>
                              <a:schemeClr val="tx2">
                                <a:lumMod val="50000"/>
                              </a:schemeClr>
                            </a:solidFill>
                            <a:latin typeface="Cambria Math"/>
                          </a:rPr>
                        </m:ctrlPr>
                      </m:accPr>
                      <m:e>
                        <m:r>
                          <a:rPr lang="en-US" sz="2800" b="1" i="1" smtClean="0">
                            <a:solidFill>
                              <a:schemeClr val="tx2">
                                <a:lumMod val="50000"/>
                              </a:schemeClr>
                            </a:solidFill>
                            <a:latin typeface="Cambria Math"/>
                          </a:rPr>
                          <m:t>𝒚</m:t>
                        </m:r>
                      </m:e>
                    </m:acc>
                  </m:oMath>
                </a14:m>
                <a:r>
                  <a:rPr lang="en-US" sz="2800" b="1" dirty="0" smtClean="0">
                    <a:solidFill>
                      <a:schemeClr val="tx2">
                        <a:lumMod val="50000"/>
                      </a:schemeClr>
                    </a:solidFill>
                  </a:rPr>
                  <a:t> are the mean values of </a:t>
                </a:r>
                <a14:m>
                  <m:oMath xmlns:m="http://schemas.openxmlformats.org/officeDocument/2006/math">
                    <m:r>
                      <a:rPr lang="en-US" sz="2800" b="1" i="1" smtClean="0">
                        <a:solidFill>
                          <a:schemeClr val="tx2">
                            <a:lumMod val="50000"/>
                          </a:schemeClr>
                        </a:solidFill>
                        <a:latin typeface="Cambria Math"/>
                      </a:rPr>
                      <m:t>𝒙</m:t>
                    </m:r>
                  </m:oMath>
                </a14:m>
                <a:r>
                  <a:rPr lang="en-US" sz="2800" b="1" dirty="0" smtClean="0">
                    <a:solidFill>
                      <a:schemeClr val="tx2">
                        <a:lumMod val="50000"/>
                      </a:schemeClr>
                    </a:solidFill>
                  </a:rPr>
                  <a:t> and </a:t>
                </a:r>
                <a14:m>
                  <m:oMath xmlns:m="http://schemas.openxmlformats.org/officeDocument/2006/math">
                    <m:r>
                      <a:rPr lang="en-US" sz="2800" b="1" i="1" smtClean="0">
                        <a:solidFill>
                          <a:schemeClr val="tx2">
                            <a:lumMod val="50000"/>
                          </a:schemeClr>
                        </a:solidFill>
                        <a:latin typeface="Cambria Math"/>
                      </a:rPr>
                      <m:t>𝒚</m:t>
                    </m:r>
                    <m:r>
                      <a:rPr lang="en-US" sz="2800" b="1" i="1" smtClean="0">
                        <a:solidFill>
                          <a:schemeClr val="tx2">
                            <a:lumMod val="50000"/>
                          </a:schemeClr>
                        </a:solidFill>
                        <a:latin typeface="Cambria Math"/>
                      </a:rPr>
                      <m:t> </m:t>
                    </m:r>
                  </m:oMath>
                </a14:m>
                <a:r>
                  <a:rPr lang="en-US" sz="2800" b="1" dirty="0" smtClean="0">
                    <a:solidFill>
                      <a:schemeClr val="tx2">
                        <a:lumMod val="50000"/>
                      </a:schemeClr>
                    </a:solidFill>
                  </a:rPr>
                  <a:t>respectively .</a:t>
                </a:r>
              </a:p>
              <a:p>
                <a:pPr marL="0" indent="0" algn="l" rtl="0">
                  <a:buNone/>
                </a:pPr>
                <a:r>
                  <a:rPr lang="en-US" sz="2800" b="1" dirty="0" smtClean="0">
                    <a:solidFill>
                      <a:schemeClr val="tx2">
                        <a:lumMod val="50000"/>
                      </a:schemeClr>
                    </a:solidFill>
                  </a:rPr>
                  <a:t>and the estimate of the error variance is</a:t>
                </a:r>
              </a:p>
              <a:p>
                <a:pPr marL="0" indent="0" algn="l" rtl="0">
                  <a:buNone/>
                </a:pPr>
                <a14:m>
                  <m:oMath xmlns:m="http://schemas.openxmlformats.org/officeDocument/2006/math">
                    <m:sSup>
                      <m:sSupPr>
                        <m:ctrlPr>
                          <a:rPr lang="ar-IQ" sz="2800" b="1" i="1" smtClean="0">
                            <a:solidFill>
                              <a:schemeClr val="tx2">
                                <a:lumMod val="50000"/>
                              </a:schemeClr>
                            </a:solidFill>
                            <a:latin typeface="Cambria Math"/>
                          </a:rPr>
                        </m:ctrlPr>
                      </m:sSupPr>
                      <m:e>
                        <m:r>
                          <a:rPr lang="ar-IQ" sz="2800" b="1" i="1" smtClean="0">
                            <a:solidFill>
                              <a:schemeClr val="tx2">
                                <a:lumMod val="50000"/>
                              </a:schemeClr>
                            </a:solidFill>
                            <a:latin typeface="Cambria Math"/>
                            <a:ea typeface="Cambria Math"/>
                          </a:rPr>
                          <m:t>𝝈</m:t>
                        </m:r>
                      </m:e>
                      <m:sup>
                        <m:r>
                          <a:rPr lang="ar-IQ" sz="2800" b="1" i="1" smtClean="0">
                            <a:solidFill>
                              <a:schemeClr val="tx2">
                                <a:lumMod val="50000"/>
                              </a:schemeClr>
                            </a:solidFill>
                            <a:latin typeface="Cambria Math"/>
                          </a:rPr>
                          <m:t>𝟐</m:t>
                        </m:r>
                      </m:sup>
                    </m:sSup>
                    <m:r>
                      <a:rPr lang="en-US" sz="2800" b="1" i="1" smtClean="0">
                        <a:solidFill>
                          <a:schemeClr val="tx2">
                            <a:lumMod val="50000"/>
                          </a:schemeClr>
                        </a:solidFill>
                        <a:latin typeface="Cambria Math"/>
                      </a:rPr>
                      <m:t>=</m:t>
                    </m:r>
                    <m:f>
                      <m:fPr>
                        <m:ctrlPr>
                          <a:rPr lang="en-US" sz="2800" b="1" i="1" smtClean="0">
                            <a:solidFill>
                              <a:schemeClr val="tx2">
                                <a:lumMod val="50000"/>
                              </a:schemeClr>
                            </a:solidFill>
                            <a:latin typeface="Cambria Math"/>
                          </a:rPr>
                        </m:ctrlPr>
                      </m:fPr>
                      <m:num>
                        <m:r>
                          <a:rPr lang="en-US" sz="2800" b="1" i="1" smtClean="0">
                            <a:solidFill>
                              <a:schemeClr val="tx2">
                                <a:lumMod val="50000"/>
                              </a:schemeClr>
                            </a:solidFill>
                            <a:latin typeface="Cambria Math"/>
                          </a:rPr>
                          <m:t>𝑺𝑺𝑬</m:t>
                        </m:r>
                      </m:num>
                      <m:den>
                        <m:r>
                          <a:rPr lang="en-US" sz="2800" b="1" i="1" smtClean="0">
                            <a:solidFill>
                              <a:schemeClr val="tx2">
                                <a:lumMod val="50000"/>
                              </a:schemeClr>
                            </a:solidFill>
                            <a:latin typeface="Cambria Math"/>
                          </a:rPr>
                          <m:t>𝒏</m:t>
                        </m:r>
                        <m:r>
                          <a:rPr lang="en-US" sz="2800" b="1" i="1" smtClean="0">
                            <a:solidFill>
                              <a:schemeClr val="tx2">
                                <a:lumMod val="50000"/>
                              </a:schemeClr>
                            </a:solidFill>
                            <a:latin typeface="Cambria Math"/>
                          </a:rPr>
                          <m:t>−</m:t>
                        </m:r>
                        <m:r>
                          <a:rPr lang="en-US" sz="2800" b="1" i="1" smtClean="0">
                            <a:solidFill>
                              <a:schemeClr val="tx2">
                                <a:lumMod val="50000"/>
                              </a:schemeClr>
                            </a:solidFill>
                            <a:latin typeface="Cambria Math"/>
                          </a:rPr>
                          <m:t>𝟐</m:t>
                        </m:r>
                      </m:den>
                    </m:f>
                  </m:oMath>
                </a14:m>
                <a:r>
                  <a:rPr lang="en-US" sz="2800" b="1" dirty="0" smtClean="0">
                    <a:solidFill>
                      <a:schemeClr val="tx2">
                        <a:lumMod val="50000"/>
                      </a:schemeClr>
                    </a:solidFill>
                  </a:rPr>
                  <a:t>  </a:t>
                </a:r>
              </a:p>
              <a:p>
                <a:pPr marL="0" indent="0" algn="l" rtl="0">
                  <a:buNone/>
                </a:pPr>
                <a:endParaRPr lang="ar-IQ" dirty="0">
                  <a:solidFill>
                    <a:schemeClr val="tx2">
                      <a:lumMod val="50000"/>
                    </a:schemeClr>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87624" y="764704"/>
                <a:ext cx="7200800" cy="5289451"/>
              </a:xfrm>
              <a:blipFill rotWithShape="1">
                <a:blip r:embed="rId2"/>
                <a:stretch>
                  <a:fillRect l="-1778"/>
                </a:stretch>
              </a:blipFill>
            </p:spPr>
            <p:txBody>
              <a:bodyPr/>
              <a:lstStyle/>
              <a:p>
                <a:r>
                  <a:rPr lang="en-US">
                    <a:noFill/>
                  </a:rPr>
                  <a:t> </a:t>
                </a:r>
              </a:p>
            </p:txBody>
          </p:sp>
        </mc:Fallback>
      </mc:AlternateContent>
    </p:spTree>
    <p:extLst>
      <p:ext uri="{BB962C8B-B14F-4D97-AF65-F5344CB8AC3E}">
        <p14:creationId xmlns:p14="http://schemas.microsoft.com/office/powerpoint/2010/main" val="4044687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15616" y="1124744"/>
                <a:ext cx="7272808" cy="5001419"/>
              </a:xfrm>
            </p:spPr>
            <p:txBody>
              <a:bodyPr/>
              <a:lstStyle/>
              <a:p>
                <a:pPr marL="0" indent="0">
                  <a:buNone/>
                </a:pPr>
                <a:r>
                  <a:rPr lang="en-US" dirty="0" smtClean="0"/>
                  <a:t>Where Residual sum of squares :  </a:t>
                </a:r>
              </a:p>
              <a:p>
                <a:pPr marL="0" indent="0" algn="l" rtl="0">
                  <a:buNone/>
                </a:pPr>
                <a14:m>
                  <m:oMathPara xmlns:m="http://schemas.openxmlformats.org/officeDocument/2006/math">
                    <m:oMathParaPr>
                      <m:jc m:val="centerGroup"/>
                    </m:oMathParaPr>
                    <m:oMath xmlns:m="http://schemas.openxmlformats.org/officeDocument/2006/math">
                      <m:r>
                        <a:rPr lang="en-US" b="0" i="1" smtClean="0">
                          <a:solidFill>
                            <a:srgbClr val="7030A0"/>
                          </a:solidFill>
                          <a:latin typeface="Cambria Math"/>
                        </a:rPr>
                        <m:t>𝑆𝑆𝐸</m:t>
                      </m:r>
                      <m:r>
                        <a:rPr lang="en-US" b="0" i="1" smtClean="0">
                          <a:solidFill>
                            <a:srgbClr val="7030A0"/>
                          </a:solidFill>
                          <a:latin typeface="Cambria Math"/>
                        </a:rPr>
                        <m:t>=</m:t>
                      </m:r>
                      <m:nary>
                        <m:naryPr>
                          <m:chr m:val="∑"/>
                          <m:ctrlPr>
                            <a:rPr lang="en-US" b="0" i="1" smtClean="0">
                              <a:solidFill>
                                <a:srgbClr val="7030A0"/>
                              </a:solidFill>
                              <a:latin typeface="Cambria Math"/>
                            </a:rPr>
                          </m:ctrlPr>
                        </m:naryPr>
                        <m:sub>
                          <m:r>
                            <m:rPr>
                              <m:brk m:alnAt="23"/>
                            </m:rPr>
                            <a:rPr lang="en-US" b="0" i="1" smtClean="0">
                              <a:solidFill>
                                <a:srgbClr val="7030A0"/>
                              </a:solidFill>
                              <a:latin typeface="Cambria Math"/>
                            </a:rPr>
                            <m:t>𝑖</m:t>
                          </m:r>
                          <m:r>
                            <m:rPr>
                              <m:brk m:alnAt="23"/>
                            </m:rPr>
                            <a:rPr lang="en-US" b="0" i="1" smtClean="0">
                              <a:solidFill>
                                <a:srgbClr val="7030A0"/>
                              </a:solidFill>
                              <a:latin typeface="Cambria Math"/>
                            </a:rPr>
                            <m:t>=</m:t>
                          </m:r>
                          <m:r>
                            <m:rPr>
                              <m:brk m:alnAt="23"/>
                            </m:rPr>
                            <a:rPr lang="en-US" b="0" i="1" smtClean="0">
                              <a:solidFill>
                                <a:srgbClr val="7030A0"/>
                              </a:solidFill>
                              <a:latin typeface="Cambria Math"/>
                            </a:rPr>
                            <m:t>1</m:t>
                          </m:r>
                        </m:sub>
                        <m:sup>
                          <m:r>
                            <a:rPr lang="en-US" b="0" i="1" smtClean="0">
                              <a:solidFill>
                                <a:srgbClr val="7030A0"/>
                              </a:solidFill>
                              <a:latin typeface="Cambria Math"/>
                            </a:rPr>
                            <m:t>𝑛</m:t>
                          </m:r>
                        </m:sup>
                        <m:e>
                          <m:sSubSup>
                            <m:sSubSupPr>
                              <m:ctrlPr>
                                <a:rPr lang="en-US" b="0" i="1" smtClean="0">
                                  <a:solidFill>
                                    <a:srgbClr val="7030A0"/>
                                  </a:solidFill>
                                  <a:latin typeface="Cambria Math"/>
                                </a:rPr>
                              </m:ctrlPr>
                            </m:sSubSupPr>
                            <m:e>
                              <m:sSub>
                                <m:sSubPr>
                                  <m:ctrlPr>
                                    <a:rPr lang="en-US" b="0" i="1" smtClean="0">
                                      <a:solidFill>
                                        <a:srgbClr val="7030A0"/>
                                      </a:solidFill>
                                      <a:latin typeface="Cambria Math"/>
                                    </a:rPr>
                                  </m:ctrlPr>
                                </m:sSubPr>
                                <m:e>
                                  <m:r>
                                    <a:rPr lang="en-US" b="0" i="1" smtClean="0">
                                      <a:solidFill>
                                        <a:srgbClr val="7030A0"/>
                                      </a:solidFill>
                                      <a:latin typeface="Cambria Math"/>
                                    </a:rPr>
                                    <m:t>𝑦</m:t>
                                  </m:r>
                                </m:e>
                                <m:sub>
                                  <m:r>
                                    <a:rPr lang="en-US" b="0" i="1" smtClean="0">
                                      <a:solidFill>
                                        <a:srgbClr val="7030A0"/>
                                      </a:solidFill>
                                      <a:latin typeface="Cambria Math"/>
                                    </a:rPr>
                                    <m:t>𝑖</m:t>
                                  </m:r>
                                </m:sub>
                              </m:sSub>
                            </m:e>
                            <m:sub/>
                            <m:sup>
                              <m:r>
                                <a:rPr lang="en-US" b="0" i="1" smtClean="0">
                                  <a:solidFill>
                                    <a:srgbClr val="7030A0"/>
                                  </a:solidFill>
                                  <a:latin typeface="Cambria Math"/>
                                </a:rPr>
                                <m:t>2</m:t>
                              </m:r>
                            </m:sup>
                          </m:sSubSup>
                          <m:r>
                            <a:rPr lang="en-US" b="0" i="1" smtClean="0">
                              <a:solidFill>
                                <a:srgbClr val="7030A0"/>
                              </a:solidFill>
                              <a:latin typeface="Cambria Math"/>
                            </a:rPr>
                            <m:t>−</m:t>
                          </m:r>
                          <m:sSub>
                            <m:sSubPr>
                              <m:ctrlPr>
                                <a:rPr lang="en-US" b="0" i="1" smtClean="0">
                                  <a:solidFill>
                                    <a:srgbClr val="7030A0"/>
                                  </a:solidFill>
                                  <a:latin typeface="Cambria Math"/>
                                </a:rPr>
                              </m:ctrlPr>
                            </m:sSubPr>
                            <m:e>
                              <m:acc>
                                <m:accPr>
                                  <m:chr m:val="̂"/>
                                  <m:ctrlPr>
                                    <a:rPr lang="en-US" b="0" i="1" smtClean="0">
                                      <a:solidFill>
                                        <a:srgbClr val="7030A0"/>
                                      </a:solidFill>
                                      <a:latin typeface="Cambria Math"/>
                                    </a:rPr>
                                  </m:ctrlPr>
                                </m:accPr>
                                <m:e>
                                  <m:r>
                                    <a:rPr lang="en-US" b="0" i="1" smtClean="0">
                                      <a:solidFill>
                                        <a:srgbClr val="7030A0"/>
                                      </a:solidFill>
                                      <a:latin typeface="Cambria Math"/>
                                      <a:ea typeface="Cambria Math"/>
                                    </a:rPr>
                                    <m:t>𝛽</m:t>
                                  </m:r>
                                </m:e>
                              </m:acc>
                            </m:e>
                            <m:sub>
                              <m:r>
                                <a:rPr lang="en-US" b="0" i="1" smtClean="0">
                                  <a:solidFill>
                                    <a:srgbClr val="7030A0"/>
                                  </a:solidFill>
                                  <a:latin typeface="Cambria Math"/>
                                </a:rPr>
                                <m:t>0</m:t>
                              </m:r>
                            </m:sub>
                          </m:sSub>
                        </m:e>
                      </m:nary>
                      <m:nary>
                        <m:naryPr>
                          <m:chr m:val="∑"/>
                          <m:ctrlPr>
                            <a:rPr lang="en-US" b="0" i="1" smtClean="0">
                              <a:solidFill>
                                <a:srgbClr val="7030A0"/>
                              </a:solidFill>
                              <a:latin typeface="Cambria Math"/>
                            </a:rPr>
                          </m:ctrlPr>
                        </m:naryPr>
                        <m:sub>
                          <m:r>
                            <m:rPr>
                              <m:brk m:alnAt="23"/>
                            </m:rPr>
                            <a:rPr lang="en-US" b="0" i="1" smtClean="0">
                              <a:solidFill>
                                <a:srgbClr val="7030A0"/>
                              </a:solidFill>
                              <a:latin typeface="Cambria Math"/>
                            </a:rPr>
                            <m:t>𝑖</m:t>
                          </m:r>
                          <m:r>
                            <m:rPr>
                              <m:brk m:alnAt="23"/>
                            </m:rPr>
                            <a:rPr lang="en-US" b="0" i="1" smtClean="0">
                              <a:solidFill>
                                <a:srgbClr val="7030A0"/>
                              </a:solidFill>
                              <a:latin typeface="Cambria Math"/>
                            </a:rPr>
                            <m:t>=</m:t>
                          </m:r>
                          <m:r>
                            <m:rPr>
                              <m:brk m:alnAt="23"/>
                            </m:rPr>
                            <a:rPr lang="en-US" b="0" i="1" smtClean="0">
                              <a:solidFill>
                                <a:srgbClr val="7030A0"/>
                              </a:solidFill>
                              <a:latin typeface="Cambria Math"/>
                            </a:rPr>
                            <m:t>1</m:t>
                          </m:r>
                        </m:sub>
                        <m:sup>
                          <m:r>
                            <a:rPr lang="en-US" b="0" i="1" smtClean="0">
                              <a:solidFill>
                                <a:srgbClr val="7030A0"/>
                              </a:solidFill>
                              <a:latin typeface="Cambria Math"/>
                            </a:rPr>
                            <m:t>𝑛</m:t>
                          </m:r>
                        </m:sup>
                        <m:e>
                          <m:sSub>
                            <m:sSubPr>
                              <m:ctrlPr>
                                <a:rPr lang="en-US" b="0" i="1" smtClean="0">
                                  <a:solidFill>
                                    <a:srgbClr val="7030A0"/>
                                  </a:solidFill>
                                  <a:latin typeface="Cambria Math"/>
                                </a:rPr>
                              </m:ctrlPr>
                            </m:sSubPr>
                            <m:e>
                              <m:r>
                                <a:rPr lang="en-US" b="0" i="1" smtClean="0">
                                  <a:solidFill>
                                    <a:srgbClr val="7030A0"/>
                                  </a:solidFill>
                                  <a:latin typeface="Cambria Math"/>
                                </a:rPr>
                                <m:t>𝑦</m:t>
                              </m:r>
                            </m:e>
                            <m:sub>
                              <m:r>
                                <a:rPr lang="en-US" b="0" i="1" smtClean="0">
                                  <a:solidFill>
                                    <a:srgbClr val="7030A0"/>
                                  </a:solidFill>
                                  <a:latin typeface="Cambria Math"/>
                                </a:rPr>
                                <m:t>𝑖</m:t>
                              </m:r>
                            </m:sub>
                          </m:sSub>
                        </m:e>
                      </m:nary>
                      <m:r>
                        <a:rPr lang="en-US" b="0" i="1" smtClean="0">
                          <a:solidFill>
                            <a:srgbClr val="7030A0"/>
                          </a:solidFill>
                          <a:latin typeface="Cambria Math"/>
                        </a:rPr>
                        <m:t>−</m:t>
                      </m:r>
                      <m:sSub>
                        <m:sSubPr>
                          <m:ctrlPr>
                            <a:rPr lang="en-US" b="0" i="1" smtClean="0">
                              <a:solidFill>
                                <a:srgbClr val="7030A0"/>
                              </a:solidFill>
                              <a:latin typeface="Cambria Math"/>
                            </a:rPr>
                          </m:ctrlPr>
                        </m:sSubPr>
                        <m:e>
                          <m:acc>
                            <m:accPr>
                              <m:chr m:val="̂"/>
                              <m:ctrlPr>
                                <a:rPr lang="en-US" b="0" i="1" smtClean="0">
                                  <a:solidFill>
                                    <a:srgbClr val="7030A0"/>
                                  </a:solidFill>
                                  <a:latin typeface="Cambria Math"/>
                                </a:rPr>
                              </m:ctrlPr>
                            </m:accPr>
                            <m:e>
                              <m:r>
                                <a:rPr lang="en-US" b="0" i="1" smtClean="0">
                                  <a:solidFill>
                                    <a:srgbClr val="7030A0"/>
                                  </a:solidFill>
                                  <a:latin typeface="Cambria Math"/>
                                  <a:ea typeface="Cambria Math"/>
                                </a:rPr>
                                <m:t>𝛽</m:t>
                              </m:r>
                            </m:e>
                          </m:acc>
                        </m:e>
                        <m:sub>
                          <m:r>
                            <a:rPr lang="en-US" b="0" i="1" smtClean="0">
                              <a:solidFill>
                                <a:srgbClr val="7030A0"/>
                              </a:solidFill>
                              <a:latin typeface="Cambria Math"/>
                            </a:rPr>
                            <m:t>1</m:t>
                          </m:r>
                        </m:sub>
                      </m:sSub>
                      <m:nary>
                        <m:naryPr>
                          <m:chr m:val="∑"/>
                          <m:ctrlPr>
                            <a:rPr lang="en-US" b="0" i="1" smtClean="0">
                              <a:solidFill>
                                <a:srgbClr val="7030A0"/>
                              </a:solidFill>
                              <a:latin typeface="Cambria Math"/>
                            </a:rPr>
                          </m:ctrlPr>
                        </m:naryPr>
                        <m:sub>
                          <m:r>
                            <m:rPr>
                              <m:brk m:alnAt="23"/>
                            </m:rPr>
                            <a:rPr lang="en-US" b="0" i="1" smtClean="0">
                              <a:solidFill>
                                <a:srgbClr val="7030A0"/>
                              </a:solidFill>
                              <a:latin typeface="Cambria Math"/>
                            </a:rPr>
                            <m:t>𝑖</m:t>
                          </m:r>
                          <m:r>
                            <m:rPr>
                              <m:brk m:alnAt="23"/>
                            </m:rPr>
                            <a:rPr lang="en-US" b="0" i="1" smtClean="0">
                              <a:solidFill>
                                <a:srgbClr val="7030A0"/>
                              </a:solidFill>
                              <a:latin typeface="Cambria Math"/>
                            </a:rPr>
                            <m:t>=</m:t>
                          </m:r>
                          <m:r>
                            <m:rPr>
                              <m:brk m:alnAt="23"/>
                            </m:rPr>
                            <a:rPr lang="en-US" b="0" i="1" smtClean="0">
                              <a:solidFill>
                                <a:srgbClr val="7030A0"/>
                              </a:solidFill>
                              <a:latin typeface="Cambria Math"/>
                            </a:rPr>
                            <m:t>1</m:t>
                          </m:r>
                        </m:sub>
                        <m:sup>
                          <m:r>
                            <a:rPr lang="en-US" b="0" i="1" smtClean="0">
                              <a:solidFill>
                                <a:srgbClr val="7030A0"/>
                              </a:solidFill>
                              <a:latin typeface="Cambria Math"/>
                            </a:rPr>
                            <m:t>𝑛</m:t>
                          </m:r>
                        </m:sup>
                        <m:e>
                          <m:sSub>
                            <m:sSubPr>
                              <m:ctrlPr>
                                <a:rPr lang="en-US" b="0" i="1" smtClean="0">
                                  <a:solidFill>
                                    <a:srgbClr val="7030A0"/>
                                  </a:solidFill>
                                  <a:latin typeface="Cambria Math"/>
                                </a:rPr>
                              </m:ctrlPr>
                            </m:sSubPr>
                            <m:e>
                              <m:r>
                                <a:rPr lang="en-US" b="0" i="1" smtClean="0">
                                  <a:solidFill>
                                    <a:srgbClr val="7030A0"/>
                                  </a:solidFill>
                                  <a:latin typeface="Cambria Math"/>
                                </a:rPr>
                                <m:t>𝑥</m:t>
                              </m:r>
                            </m:e>
                            <m:sub>
                              <m:r>
                                <a:rPr lang="en-US" b="0" i="1" smtClean="0">
                                  <a:solidFill>
                                    <a:srgbClr val="7030A0"/>
                                  </a:solidFill>
                                  <a:latin typeface="Cambria Math"/>
                                </a:rPr>
                                <m:t>𝑖</m:t>
                              </m:r>
                            </m:sub>
                          </m:sSub>
                        </m:e>
                      </m:nary>
                      <m:sSub>
                        <m:sSubPr>
                          <m:ctrlPr>
                            <a:rPr lang="en-US" b="0" i="1" smtClean="0">
                              <a:solidFill>
                                <a:srgbClr val="7030A0"/>
                              </a:solidFill>
                              <a:latin typeface="Cambria Math"/>
                            </a:rPr>
                          </m:ctrlPr>
                        </m:sSubPr>
                        <m:e>
                          <m:r>
                            <a:rPr lang="en-US" b="0" i="1" smtClean="0">
                              <a:solidFill>
                                <a:srgbClr val="7030A0"/>
                              </a:solidFill>
                              <a:latin typeface="Cambria Math"/>
                            </a:rPr>
                            <m:t>𝑦</m:t>
                          </m:r>
                        </m:e>
                        <m:sub>
                          <m:r>
                            <a:rPr lang="en-US" b="0" i="1" smtClean="0">
                              <a:solidFill>
                                <a:srgbClr val="7030A0"/>
                              </a:solidFill>
                              <a:latin typeface="Cambria Math"/>
                            </a:rPr>
                            <m:t>𝑖</m:t>
                          </m:r>
                        </m:sub>
                      </m:sSub>
                    </m:oMath>
                  </m:oMathPara>
                </a14:m>
                <a:endParaRPr lang="en-US" dirty="0" smtClean="0">
                  <a:solidFill>
                    <a:srgbClr val="7030A0"/>
                  </a:solidFill>
                </a:endParaRPr>
              </a:p>
              <a:p>
                <a:pPr marL="0" indent="0" algn="l" rtl="0">
                  <a:buNone/>
                </a:pP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15616" y="1124744"/>
                <a:ext cx="7272808" cy="5001419"/>
              </a:xfrm>
              <a:blipFill rotWithShape="1">
                <a:blip r:embed="rId2"/>
                <a:stretch>
                  <a:fillRect l="-2096" t="-1585"/>
                </a:stretch>
              </a:blipFill>
            </p:spPr>
            <p:txBody>
              <a:bodyPr/>
              <a:lstStyle/>
              <a:p>
                <a:r>
                  <a:rPr lang="en-US">
                    <a:noFill/>
                  </a:rPr>
                  <a:t> </a:t>
                </a:r>
              </a:p>
            </p:txBody>
          </p:sp>
        </mc:Fallback>
      </mc:AlternateContent>
    </p:spTree>
    <p:extLst>
      <p:ext uri="{BB962C8B-B14F-4D97-AF65-F5344CB8AC3E}">
        <p14:creationId xmlns:p14="http://schemas.microsoft.com/office/powerpoint/2010/main" val="3516529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2989626557"/>
              </p:ext>
            </p:extLst>
          </p:nvPr>
        </p:nvGraphicFramePr>
        <p:xfrm>
          <a:off x="1619672" y="2348880"/>
          <a:ext cx="6696224" cy="1030933"/>
        </p:xfrm>
        <a:graphic>
          <a:graphicData uri="http://schemas.openxmlformats.org/drawingml/2006/table">
            <a:tbl>
              <a:tblPr firstRow="1" bandRow="1">
                <a:tableStyleId>{16D9F66E-5EB9-4882-86FB-DCBF35E3C3E4}</a:tableStyleId>
              </a:tblPr>
              <a:tblGrid>
                <a:gridCol w="993924"/>
                <a:gridCol w="1425575"/>
                <a:gridCol w="1425575"/>
                <a:gridCol w="1425575"/>
                <a:gridCol w="1425575"/>
              </a:tblGrid>
              <a:tr h="504056">
                <a:tc>
                  <a:txBody>
                    <a:bodyPr/>
                    <a:lstStyle/>
                    <a:p>
                      <a:pPr algn="ctr"/>
                      <a:r>
                        <a:rPr lang="en-US" dirty="0" smtClean="0"/>
                        <a:t>x</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tc>
                  <a:txBody>
                    <a:bodyPr/>
                    <a:lstStyle/>
                    <a:p>
                      <a:pPr algn="ctr"/>
                      <a:r>
                        <a:rPr lang="en-US" dirty="0" smtClean="0"/>
                        <a:t>8</a:t>
                      </a:r>
                      <a:endParaRPr lang="en-US" dirty="0"/>
                    </a:p>
                  </a:txBody>
                  <a:tcPr/>
                </a:tc>
              </a:tr>
              <a:tr h="526877">
                <a:tc>
                  <a:txBody>
                    <a:bodyPr/>
                    <a:lstStyle/>
                    <a:p>
                      <a:pPr algn="ctr"/>
                      <a:r>
                        <a:rPr lang="en-US" dirty="0" smtClean="0"/>
                        <a:t>y</a:t>
                      </a:r>
                      <a:endParaRPr lang="en-US" dirty="0"/>
                    </a:p>
                  </a:txBody>
                  <a:tcPr/>
                </a:tc>
                <a:tc>
                  <a:txBody>
                    <a:bodyPr/>
                    <a:lstStyle/>
                    <a:p>
                      <a:pPr algn="ctr"/>
                      <a:r>
                        <a:rPr lang="en-US" dirty="0" smtClean="0"/>
                        <a:t>3</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10</a:t>
                      </a:r>
                      <a:endParaRPr lang="en-US" dirty="0"/>
                    </a:p>
                  </a:txBody>
                  <a:tcPr/>
                </a:tc>
              </a:tr>
            </a:tbl>
          </a:graphicData>
        </a:graphic>
      </p:graphicFrame>
      <p:sp>
        <p:nvSpPr>
          <p:cNvPr id="5" name="مستطيل 4"/>
          <p:cNvSpPr/>
          <p:nvPr/>
        </p:nvSpPr>
        <p:spPr>
          <a:xfrm>
            <a:off x="1475656" y="548680"/>
            <a:ext cx="7056784" cy="1569660"/>
          </a:xfrm>
          <a:prstGeom prst="rect">
            <a:avLst/>
          </a:prstGeom>
        </p:spPr>
        <p:txBody>
          <a:bodyPr wrap="square">
            <a:spAutoFit/>
          </a:bodyPr>
          <a:lstStyle/>
          <a:p>
            <a:pPr lvl="0" algn="l" rtl="0">
              <a:spcBef>
                <a:spcPts val="600"/>
              </a:spcBef>
              <a:buClr>
                <a:srgbClr val="3891A7"/>
              </a:buClr>
              <a:buSzPct val="80000"/>
            </a:pPr>
            <a:r>
              <a:rPr lang="en-US" sz="3200" b="1" dirty="0">
                <a:solidFill>
                  <a:srgbClr val="7030A0"/>
                </a:solidFill>
              </a:rPr>
              <a:t>Example :</a:t>
            </a:r>
            <a:r>
              <a:rPr lang="en-US" sz="3200" dirty="0">
                <a:solidFill>
                  <a:srgbClr val="444444"/>
                </a:solidFill>
                <a:latin typeface="Poppins"/>
              </a:rPr>
              <a:t>Find linear regression equation for the following two sets of data:</a:t>
            </a:r>
            <a:endParaRPr lang="ar-IQ" sz="3200" dirty="0">
              <a:solidFill>
                <a:prstClr val="black"/>
              </a:solidFill>
            </a:endParaRPr>
          </a:p>
        </p:txBody>
      </p:sp>
    </p:spTree>
    <p:extLst>
      <p:ext uri="{BB962C8B-B14F-4D97-AF65-F5344CB8AC3E}">
        <p14:creationId xmlns:p14="http://schemas.microsoft.com/office/powerpoint/2010/main" val="2533108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880</TotalTime>
  <Words>1149</Words>
  <Application>Microsoft Office PowerPoint</Application>
  <PresentationFormat>عرض على الشاشة (3:4)‏</PresentationFormat>
  <Paragraphs>93</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انقلاب</vt:lpstr>
      <vt:lpstr>statistics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DR.Ahmed Saker 2O11</cp:lastModifiedBy>
  <cp:revision>72</cp:revision>
  <dcterms:created xsi:type="dcterms:W3CDTF">2020-12-16T20:01:15Z</dcterms:created>
  <dcterms:modified xsi:type="dcterms:W3CDTF">2023-12-16T16:58:06Z</dcterms:modified>
</cp:coreProperties>
</file>